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4"/>
  </p:sldMasterIdLst>
  <p:notesMasterIdLst>
    <p:notesMasterId r:id="rId49"/>
  </p:notesMasterIdLst>
  <p:handoutMasterIdLst>
    <p:handoutMasterId r:id="rId50"/>
  </p:handoutMasterIdLst>
  <p:sldIdLst>
    <p:sldId id="291" r:id="rId5"/>
    <p:sldId id="292" r:id="rId6"/>
    <p:sldId id="303" r:id="rId7"/>
    <p:sldId id="304" r:id="rId8"/>
    <p:sldId id="293" r:id="rId9"/>
    <p:sldId id="330" r:id="rId10"/>
    <p:sldId id="268" r:id="rId11"/>
    <p:sldId id="295" r:id="rId12"/>
    <p:sldId id="294" r:id="rId13"/>
    <p:sldId id="296" r:id="rId14"/>
    <p:sldId id="301" r:id="rId15"/>
    <p:sldId id="256" r:id="rId16"/>
    <p:sldId id="299" r:id="rId17"/>
    <p:sldId id="302" r:id="rId18"/>
    <p:sldId id="300" r:id="rId19"/>
    <p:sldId id="314" r:id="rId20"/>
    <p:sldId id="315" r:id="rId21"/>
    <p:sldId id="257" r:id="rId22"/>
    <p:sldId id="313" r:id="rId23"/>
    <p:sldId id="316" r:id="rId24"/>
    <p:sldId id="317" r:id="rId25"/>
    <p:sldId id="318" r:id="rId26"/>
    <p:sldId id="319" r:id="rId27"/>
    <p:sldId id="258" r:id="rId28"/>
    <p:sldId id="326" r:id="rId29"/>
    <p:sldId id="320" r:id="rId30"/>
    <p:sldId id="321" r:id="rId31"/>
    <p:sldId id="307" r:id="rId32"/>
    <p:sldId id="308" r:id="rId33"/>
    <p:sldId id="331" r:id="rId34"/>
    <p:sldId id="309" r:id="rId35"/>
    <p:sldId id="310" r:id="rId36"/>
    <p:sldId id="311" r:id="rId37"/>
    <p:sldId id="312" r:id="rId38"/>
    <p:sldId id="306" r:id="rId39"/>
    <p:sldId id="305" r:id="rId40"/>
    <p:sldId id="259" r:id="rId41"/>
    <p:sldId id="322" r:id="rId42"/>
    <p:sldId id="323" r:id="rId43"/>
    <p:sldId id="260" r:id="rId44"/>
    <p:sldId id="327" r:id="rId45"/>
    <p:sldId id="329" r:id="rId46"/>
    <p:sldId id="324" r:id="rId47"/>
    <p:sldId id="325" r:id="rId48"/>
  </p:sldIdLst>
  <p:sldSz cx="12192000" cy="6858000"/>
  <p:notesSz cx="6797675" cy="992822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erzog, Sereina Annik" initials="HSA" lastIdx="2" clrIdx="0">
    <p:extLst>
      <p:ext uri="{19B8F6BF-5375-455C-9EA6-DF929625EA0E}">
        <p15:presenceInfo xmlns:p15="http://schemas.microsoft.com/office/powerpoint/2012/main" userId="S-1-5-21-2058671786-1050852916-4047261492-4292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99761"/>
    <a:srgbClr val="D1939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9009" autoAdjust="0"/>
    <p:restoredTop sz="56056"/>
  </p:normalViewPr>
  <p:slideViewPr>
    <p:cSldViewPr snapToGrid="0">
      <p:cViewPr varScale="1">
        <p:scale>
          <a:sx n="66" d="100"/>
          <a:sy n="66" d="100"/>
        </p:scale>
        <p:origin x="280" y="184"/>
      </p:cViewPr>
      <p:guideLst/>
    </p:cSldViewPr>
  </p:slideViewPr>
  <p:notesTextViewPr>
    <p:cViewPr>
      <p:scale>
        <a:sx n="114" d="100"/>
        <a:sy n="114"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handoutMaster" Target="handoutMasters/handoutMaster1.xml"/><Relationship Id="rId55"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viewProps" Target="viewProps.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8" Type="http://schemas.openxmlformats.org/officeDocument/2006/relationships/slide" Target="slides/slide4.xml"/><Relationship Id="rId51" Type="http://schemas.openxmlformats.org/officeDocument/2006/relationships/commentAuthors" Target="commentAuthor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45659" cy="498135"/>
          </a:xfrm>
          <a:prstGeom prst="rect">
            <a:avLst/>
          </a:prstGeom>
        </p:spPr>
        <p:txBody>
          <a:bodyPr vert="horz" lIns="91440" tIns="45720" rIns="91440" bIns="45720" rtlCol="0"/>
          <a:lstStyle>
            <a:lvl1pPr algn="l">
              <a:defRPr sz="1200"/>
            </a:lvl1pPr>
          </a:lstStyle>
          <a:p>
            <a:endParaRPr lang="de-AT"/>
          </a:p>
        </p:txBody>
      </p:sp>
      <p:sp>
        <p:nvSpPr>
          <p:cNvPr id="3" name="Datumsplatzhalter 2"/>
          <p:cNvSpPr>
            <a:spLocks noGrp="1"/>
          </p:cNvSpPr>
          <p:nvPr>
            <p:ph type="dt" sz="quarter" idx="1"/>
          </p:nvPr>
        </p:nvSpPr>
        <p:spPr>
          <a:xfrm>
            <a:off x="3850443" y="0"/>
            <a:ext cx="2945659" cy="498135"/>
          </a:xfrm>
          <a:prstGeom prst="rect">
            <a:avLst/>
          </a:prstGeom>
        </p:spPr>
        <p:txBody>
          <a:bodyPr vert="horz" lIns="91440" tIns="45720" rIns="91440" bIns="45720" rtlCol="0"/>
          <a:lstStyle>
            <a:lvl1pPr algn="r">
              <a:defRPr sz="1200"/>
            </a:lvl1pPr>
          </a:lstStyle>
          <a:p>
            <a:fld id="{CD0B2042-1718-4A3E-B86B-5279CA2E67C3}" type="datetimeFigureOut">
              <a:rPr lang="de-AT" smtClean="0"/>
              <a:t>27.01.25</a:t>
            </a:fld>
            <a:endParaRPr lang="de-AT"/>
          </a:p>
        </p:txBody>
      </p:sp>
      <p:sp>
        <p:nvSpPr>
          <p:cNvPr id="4" name="Fußzeilenplatzhalter 3"/>
          <p:cNvSpPr>
            <a:spLocks noGrp="1"/>
          </p:cNvSpPr>
          <p:nvPr>
            <p:ph type="ftr" sz="quarter" idx="2"/>
          </p:nvPr>
        </p:nvSpPr>
        <p:spPr>
          <a:xfrm>
            <a:off x="0" y="9430091"/>
            <a:ext cx="2945659" cy="498134"/>
          </a:xfrm>
          <a:prstGeom prst="rect">
            <a:avLst/>
          </a:prstGeom>
        </p:spPr>
        <p:txBody>
          <a:bodyPr vert="horz" lIns="91440" tIns="45720" rIns="91440" bIns="45720" rtlCol="0" anchor="b"/>
          <a:lstStyle>
            <a:lvl1pPr algn="l">
              <a:defRPr sz="1200"/>
            </a:lvl1pPr>
          </a:lstStyle>
          <a:p>
            <a:endParaRPr lang="de-AT"/>
          </a:p>
        </p:txBody>
      </p:sp>
      <p:sp>
        <p:nvSpPr>
          <p:cNvPr id="5" name="Foliennummernplatzhalter 4"/>
          <p:cNvSpPr>
            <a:spLocks noGrp="1"/>
          </p:cNvSpPr>
          <p:nvPr>
            <p:ph type="sldNum" sz="quarter" idx="3"/>
          </p:nvPr>
        </p:nvSpPr>
        <p:spPr>
          <a:xfrm>
            <a:off x="3850443" y="9430091"/>
            <a:ext cx="2945659" cy="498134"/>
          </a:xfrm>
          <a:prstGeom prst="rect">
            <a:avLst/>
          </a:prstGeom>
        </p:spPr>
        <p:txBody>
          <a:bodyPr vert="horz" lIns="91440" tIns="45720" rIns="91440" bIns="45720" rtlCol="0" anchor="b"/>
          <a:lstStyle>
            <a:lvl1pPr algn="r">
              <a:defRPr sz="1200"/>
            </a:lvl1pPr>
          </a:lstStyle>
          <a:p>
            <a:fld id="{7685FE3D-4C6A-4171-8629-CAED5C1ECDA5}" type="slidenum">
              <a:rPr lang="de-AT" smtClean="0"/>
              <a:t>‹#›</a:t>
            </a:fld>
            <a:endParaRPr lang="de-AT"/>
          </a:p>
        </p:txBody>
      </p:sp>
    </p:spTree>
    <p:extLst>
      <p:ext uri="{BB962C8B-B14F-4D97-AF65-F5344CB8AC3E}">
        <p14:creationId xmlns:p14="http://schemas.microsoft.com/office/powerpoint/2010/main" val="187726671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45659" cy="498135"/>
          </a:xfrm>
          <a:prstGeom prst="rect">
            <a:avLst/>
          </a:prstGeom>
        </p:spPr>
        <p:txBody>
          <a:bodyPr vert="horz" lIns="91440" tIns="45720" rIns="91440" bIns="45720" rtlCol="0"/>
          <a:lstStyle>
            <a:lvl1pPr algn="l">
              <a:defRPr sz="1200"/>
            </a:lvl1pPr>
          </a:lstStyle>
          <a:p>
            <a:endParaRPr lang="de-AT"/>
          </a:p>
        </p:txBody>
      </p:sp>
      <p:sp>
        <p:nvSpPr>
          <p:cNvPr id="3" name="Datumsplatzhalter 2"/>
          <p:cNvSpPr>
            <a:spLocks noGrp="1"/>
          </p:cNvSpPr>
          <p:nvPr>
            <p:ph type="dt" idx="1"/>
          </p:nvPr>
        </p:nvSpPr>
        <p:spPr>
          <a:xfrm>
            <a:off x="3850443" y="0"/>
            <a:ext cx="2945659" cy="498135"/>
          </a:xfrm>
          <a:prstGeom prst="rect">
            <a:avLst/>
          </a:prstGeom>
        </p:spPr>
        <p:txBody>
          <a:bodyPr vert="horz" lIns="91440" tIns="45720" rIns="91440" bIns="45720" rtlCol="0"/>
          <a:lstStyle>
            <a:lvl1pPr algn="r">
              <a:defRPr sz="1200"/>
            </a:lvl1pPr>
          </a:lstStyle>
          <a:p>
            <a:fld id="{115C823A-6ADA-45AC-BC55-67027DE18CDF}" type="datetimeFigureOut">
              <a:rPr lang="de-AT" smtClean="0"/>
              <a:t>27.01.25</a:t>
            </a:fld>
            <a:endParaRPr lang="de-AT"/>
          </a:p>
        </p:txBody>
      </p:sp>
      <p:sp>
        <p:nvSpPr>
          <p:cNvPr id="4" name="Folienbildplatzhalter 3"/>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1440" tIns="45720" rIns="91440" bIns="45720" rtlCol="0" anchor="ctr"/>
          <a:lstStyle/>
          <a:p>
            <a:endParaRPr lang="de-AT"/>
          </a:p>
        </p:txBody>
      </p:sp>
      <p:sp>
        <p:nvSpPr>
          <p:cNvPr id="5" name="Notizenplatzhalter 4"/>
          <p:cNvSpPr>
            <a:spLocks noGrp="1"/>
          </p:cNvSpPr>
          <p:nvPr>
            <p:ph type="body" sz="quarter" idx="3"/>
          </p:nvPr>
        </p:nvSpPr>
        <p:spPr>
          <a:xfrm>
            <a:off x="679768" y="4777958"/>
            <a:ext cx="5438140" cy="3909239"/>
          </a:xfrm>
          <a:prstGeom prst="rect">
            <a:avLst/>
          </a:prstGeom>
        </p:spPr>
        <p:txBody>
          <a:bodyPr vert="horz" lIns="91440" tIns="45720" rIns="91440" bIns="45720" rtlCol="0"/>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de-AT"/>
          </a:p>
        </p:txBody>
      </p:sp>
      <p:sp>
        <p:nvSpPr>
          <p:cNvPr id="6" name="Fußzeilenplatzhalter 5"/>
          <p:cNvSpPr>
            <a:spLocks noGrp="1"/>
          </p:cNvSpPr>
          <p:nvPr>
            <p:ph type="ftr" sz="quarter" idx="4"/>
          </p:nvPr>
        </p:nvSpPr>
        <p:spPr>
          <a:xfrm>
            <a:off x="0" y="9430091"/>
            <a:ext cx="2945659" cy="498134"/>
          </a:xfrm>
          <a:prstGeom prst="rect">
            <a:avLst/>
          </a:prstGeom>
        </p:spPr>
        <p:txBody>
          <a:bodyPr vert="horz" lIns="91440" tIns="45720" rIns="91440" bIns="45720" rtlCol="0" anchor="b"/>
          <a:lstStyle>
            <a:lvl1pPr algn="l">
              <a:defRPr sz="1200"/>
            </a:lvl1pPr>
          </a:lstStyle>
          <a:p>
            <a:endParaRPr lang="de-AT"/>
          </a:p>
        </p:txBody>
      </p:sp>
      <p:sp>
        <p:nvSpPr>
          <p:cNvPr id="7" name="Foliennummernplatzhalter 6"/>
          <p:cNvSpPr>
            <a:spLocks noGrp="1"/>
          </p:cNvSpPr>
          <p:nvPr>
            <p:ph type="sldNum" sz="quarter" idx="5"/>
          </p:nvPr>
        </p:nvSpPr>
        <p:spPr>
          <a:xfrm>
            <a:off x="3850443" y="9430091"/>
            <a:ext cx="2945659" cy="498134"/>
          </a:xfrm>
          <a:prstGeom prst="rect">
            <a:avLst/>
          </a:prstGeom>
        </p:spPr>
        <p:txBody>
          <a:bodyPr vert="horz" lIns="91440" tIns="45720" rIns="91440" bIns="45720" rtlCol="0" anchor="b"/>
          <a:lstStyle>
            <a:lvl1pPr algn="r">
              <a:defRPr sz="1200"/>
            </a:lvl1pPr>
          </a:lstStyle>
          <a:p>
            <a:fld id="{F963C6C0-CA37-4E53-9972-68AC0DBE4886}" type="slidenum">
              <a:rPr lang="de-AT" smtClean="0"/>
              <a:t>‹#›</a:t>
            </a:fld>
            <a:endParaRPr lang="de-AT"/>
          </a:p>
        </p:txBody>
      </p:sp>
    </p:spTree>
    <p:extLst>
      <p:ext uri="{BB962C8B-B14F-4D97-AF65-F5344CB8AC3E}">
        <p14:creationId xmlns:p14="http://schemas.microsoft.com/office/powerpoint/2010/main" val="28990084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endParaRPr dirty="0"/>
          </a:p>
        </p:txBody>
      </p:sp>
      <p:sp>
        <p:nvSpPr>
          <p:cNvPr id="4" name="Slide Number Placeholder 3"/>
          <p:cNvSpPr>
            <a:spLocks noGrp="1"/>
          </p:cNvSpPr>
          <p:nvPr>
            <p:ph type="sldNum" sz="quarter" idx="5"/>
          </p:nvPr>
        </p:nvSpPr>
        <p:spPr/>
      </p:sp>
    </p:spTree>
    <p:extLst>
      <p:ext uri="{BB962C8B-B14F-4D97-AF65-F5344CB8AC3E}">
        <p14:creationId xmlns:p14="http://schemas.microsoft.com/office/powerpoint/2010/main" val="7314755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63C6C0-CA37-4E53-9972-68AC0DBE4886}" type="slidenum">
              <a:rPr lang="de-AT" smtClean="0"/>
              <a:t>17</a:t>
            </a:fld>
            <a:endParaRPr lang="de-AT"/>
          </a:p>
        </p:txBody>
      </p:sp>
    </p:spTree>
    <p:extLst>
      <p:ext uri="{BB962C8B-B14F-4D97-AF65-F5344CB8AC3E}">
        <p14:creationId xmlns:p14="http://schemas.microsoft.com/office/powerpoint/2010/main" val="9399079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lang="en-CA" dirty="0"/>
              <a:t>A </a:t>
            </a:r>
            <a:r>
              <a:rPr lang="en-CA" b="0" dirty="0"/>
              <a:t>variable - reference to a value stored in memory</a:t>
            </a:r>
          </a:p>
          <a:p>
            <a:endParaRPr lang="en-CA" dirty="0"/>
          </a:p>
          <a:p>
            <a:r>
              <a:rPr lang="en-CA" dirty="0"/>
              <a:t>Variables - store and manipulate data during the execution of a program</a:t>
            </a:r>
          </a:p>
          <a:p>
            <a:endParaRPr lang="en-CA" dirty="0"/>
          </a:p>
          <a:p>
            <a:r>
              <a:rPr lang="en-CA" dirty="0"/>
              <a:t>Variables can hold different types of data, such as numbers, strings, lists, and more </a:t>
            </a:r>
          </a:p>
          <a:p>
            <a:endParaRPr lang="en-CA" dirty="0"/>
          </a:p>
          <a:p>
            <a:r>
              <a:rPr lang="en-CA" b="0" dirty="0"/>
              <a:t>Features of Python variables </a:t>
            </a:r>
          </a:p>
          <a:p>
            <a:r>
              <a:rPr lang="en-CA" b="0" dirty="0"/>
              <a:t>Dynamic typing:</a:t>
            </a:r>
          </a:p>
          <a:p>
            <a:pPr marL="742950" lvl="1" indent="-285750">
              <a:buFont typeface="Arial" panose="020B0604020202020204" pitchFamily="34" charset="0"/>
              <a:buChar char="•"/>
            </a:pPr>
            <a:r>
              <a:rPr lang="en-CA" b="0" dirty="0"/>
              <a:t>No need to explicitly declare the type of a variable (unlike C, C++)</a:t>
            </a:r>
          </a:p>
          <a:p>
            <a:pPr marL="742950" lvl="1" indent="-285750">
              <a:buFont typeface="Arial" panose="020B0604020202020204" pitchFamily="34" charset="0"/>
              <a:buChar char="•"/>
            </a:pPr>
            <a:r>
              <a:rPr lang="en-CA" b="0" dirty="0"/>
              <a:t>The variable type -- inferred based on the value assigned</a:t>
            </a:r>
          </a:p>
          <a:p>
            <a:pPr marL="742950" lvl="1" indent="-285750">
              <a:buFont typeface="Arial" panose="020B0604020202020204" pitchFamily="34" charset="0"/>
              <a:buChar char="•"/>
            </a:pPr>
            <a:r>
              <a:rPr lang="en-CA" b="0" dirty="0"/>
              <a:t>x = 10 # Integer </a:t>
            </a:r>
          </a:p>
          <a:p>
            <a:pPr marL="742950" lvl="1" indent="-285750">
              <a:buFont typeface="Arial" panose="020B0604020202020204" pitchFamily="34" charset="0"/>
              <a:buChar char="•"/>
            </a:pPr>
            <a:r>
              <a:rPr lang="en-CA" b="0" dirty="0"/>
              <a:t>y = "Hello" # String </a:t>
            </a:r>
          </a:p>
          <a:p>
            <a:pPr marL="742950" lvl="1" indent="-285750">
              <a:buFont typeface="Arial" panose="020B0604020202020204" pitchFamily="34" charset="0"/>
              <a:buChar char="•"/>
            </a:pPr>
            <a:r>
              <a:rPr lang="en-CA" b="0" dirty="0"/>
              <a:t>z = 3.14 # Float</a:t>
            </a:r>
          </a:p>
          <a:p>
            <a:pPr marL="742950" lvl="1" indent="-285750">
              <a:buFont typeface="+mj-lt"/>
              <a:buAutoNum type="arabicPeriod"/>
            </a:pPr>
            <a:endParaRPr lang="en-CA" b="0" dirty="0"/>
          </a:p>
          <a:p>
            <a:r>
              <a:rPr lang="en-CA" b="0" dirty="0"/>
              <a:t>Reassignment:</a:t>
            </a:r>
          </a:p>
          <a:p>
            <a:pPr>
              <a:buFont typeface="Arial" panose="020B0604020202020204" pitchFamily="34" charset="0"/>
              <a:buChar char="•"/>
            </a:pPr>
            <a:r>
              <a:rPr lang="en-CA" b="0" dirty="0"/>
              <a:t>Variables can be reassigned to a new value, even of a different type</a:t>
            </a:r>
          </a:p>
          <a:p>
            <a:pPr>
              <a:buFont typeface="Arial" panose="020B0604020202020204" pitchFamily="34" charset="0"/>
              <a:buChar char="•"/>
            </a:pPr>
            <a:r>
              <a:rPr lang="en-CA" b="0" dirty="0"/>
              <a:t>x = 10 # Initially an integer </a:t>
            </a:r>
          </a:p>
          <a:p>
            <a:pPr>
              <a:buFont typeface="Arial" panose="020B0604020202020204" pitchFamily="34" charset="0"/>
              <a:buChar char="•"/>
            </a:pPr>
            <a:r>
              <a:rPr lang="en-CA" b="0" dirty="0"/>
              <a:t>x = "Text" # Now a string</a:t>
            </a:r>
          </a:p>
          <a:p>
            <a:pPr>
              <a:buFont typeface="Arial" panose="020B0604020202020204" pitchFamily="34" charset="0"/>
              <a:buChar char="•"/>
            </a:pPr>
            <a:endParaRPr lang="en-CA" b="0" dirty="0"/>
          </a:p>
          <a:p>
            <a:r>
              <a:rPr lang="en-CA" b="0" dirty="0"/>
              <a:t>Case Sensitivity:</a:t>
            </a:r>
          </a:p>
          <a:p>
            <a:pPr>
              <a:buFont typeface="Arial" panose="020B0604020202020204" pitchFamily="34" charset="0"/>
              <a:buChar char="•"/>
            </a:pPr>
            <a:r>
              <a:rPr lang="en-CA" b="0" dirty="0"/>
              <a:t>Variable names are case-sensitive</a:t>
            </a:r>
          </a:p>
          <a:p>
            <a:pPr>
              <a:buFont typeface="Arial" panose="020B0604020202020204" pitchFamily="34" charset="0"/>
              <a:buChar char="•"/>
            </a:pPr>
            <a:r>
              <a:rPr lang="en-CA" b="0" dirty="0"/>
              <a:t>name = "Alice"</a:t>
            </a:r>
          </a:p>
          <a:p>
            <a:pPr>
              <a:buFont typeface="Arial" panose="020B0604020202020204" pitchFamily="34" charset="0"/>
              <a:buChar char="•"/>
            </a:pPr>
            <a:r>
              <a:rPr lang="en-CA" b="0" dirty="0"/>
              <a:t>Name = "Bob"</a:t>
            </a:r>
          </a:p>
          <a:p>
            <a:pPr>
              <a:buFont typeface="Arial" panose="020B0604020202020204" pitchFamily="34" charset="0"/>
              <a:buChar char="•"/>
            </a:pPr>
            <a:r>
              <a:rPr lang="en-CA" b="0" dirty="0"/>
              <a:t>print(name)  # Outputs: Alice</a:t>
            </a:r>
          </a:p>
          <a:p>
            <a:pPr>
              <a:buFont typeface="Arial" panose="020B0604020202020204" pitchFamily="34" charset="0"/>
              <a:buChar char="•"/>
            </a:pPr>
            <a:r>
              <a:rPr lang="en-CA" b="0" dirty="0"/>
              <a:t>print(Name)  # Outputs: Bob</a:t>
            </a:r>
          </a:p>
          <a:p>
            <a:pPr>
              <a:buFont typeface="Arial" panose="020B0604020202020204" pitchFamily="34" charset="0"/>
              <a:buChar char="•"/>
            </a:pPr>
            <a:endParaRPr lang="en-CA" dirty="0"/>
          </a:p>
          <a:p>
            <a:pPr>
              <a:buFont typeface="Arial" panose="020B0604020202020204" pitchFamily="34" charset="0"/>
              <a:buChar char="•"/>
            </a:pPr>
            <a:endParaRPr lang="en-CA" dirty="0"/>
          </a:p>
          <a:p>
            <a:pPr>
              <a:buFont typeface="Arial" panose="020B0604020202020204" pitchFamily="34" charset="0"/>
              <a:buChar char="•"/>
            </a:pPr>
            <a:endParaRPr lang="en-CA" dirty="0"/>
          </a:p>
          <a:p>
            <a:pPr marL="742950" lvl="1" indent="-285750">
              <a:buFont typeface="+mj-lt"/>
              <a:buAutoNum type="arabicPeriod"/>
            </a:pPr>
            <a:endParaRPr lang="en-CA" dirty="0"/>
          </a:p>
          <a:p>
            <a:endParaRPr lang="en-CA" dirty="0"/>
          </a:p>
        </p:txBody>
      </p:sp>
      <p:sp>
        <p:nvSpPr>
          <p:cNvPr id="4" name="Slide Number Placeholder 3"/>
          <p:cNvSpPr>
            <a:spLocks noGrp="1"/>
          </p:cNvSpPr>
          <p:nvPr>
            <p:ph type="sldNum" sz="quarter" idx="5"/>
          </p:nvPr>
        </p:nvSpPr>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lang="en-CA" dirty="0"/>
              <a:t>Some common data types and how to assign values to variables</a:t>
            </a:r>
          </a:p>
          <a:p>
            <a:pPr>
              <a:buFont typeface="Arial" panose="020B0604020202020204" pitchFamily="34" charset="0"/>
              <a:buChar char="•"/>
            </a:pPr>
            <a:endParaRPr lang="en-CA"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dirty="0"/>
              <a:t>For more info, see </a:t>
            </a:r>
            <a:r>
              <a:rPr lang="en-CA" dirty="0" err="1"/>
              <a:t>Intro_Python_Course_PythonBasics.pptx</a:t>
            </a:r>
            <a:endParaRPr lang="en-CA" dirty="0"/>
          </a:p>
          <a:p>
            <a:pPr>
              <a:buFont typeface="Arial" panose="020B0604020202020204" pitchFamily="34" charset="0"/>
              <a:buChar char="•"/>
            </a:pPr>
            <a:endParaRPr lang="en-CA" dirty="0"/>
          </a:p>
          <a:p>
            <a:pPr>
              <a:buFont typeface="Arial" panose="020B0604020202020204" pitchFamily="34" charset="0"/>
              <a:buChar char="•"/>
            </a:pPr>
            <a:endParaRPr lang="en-CA" dirty="0"/>
          </a:p>
          <a:p>
            <a:pPr marL="742950" lvl="1" indent="-285750">
              <a:buFont typeface="+mj-lt"/>
              <a:buAutoNum type="arabicPeriod"/>
            </a:pPr>
            <a:endParaRPr lang="en-CA" dirty="0"/>
          </a:p>
          <a:p>
            <a:endParaRPr lang="en-CA" dirty="0"/>
          </a:p>
        </p:txBody>
      </p:sp>
      <p:sp>
        <p:nvSpPr>
          <p:cNvPr id="4" name="Slide Number Placeholder 3"/>
          <p:cNvSpPr>
            <a:spLocks noGrp="1"/>
          </p:cNvSpPr>
          <p:nvPr>
            <p:ph type="sldNum" sz="quarter" idx="5"/>
          </p:nvPr>
        </p:nvSpPr>
        <p:spPr/>
      </p:sp>
    </p:spTree>
    <p:extLst>
      <p:ext uri="{BB962C8B-B14F-4D97-AF65-F5344CB8AC3E}">
        <p14:creationId xmlns:p14="http://schemas.microsoft.com/office/powerpoint/2010/main" val="1517892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Example solution:</a:t>
            </a:r>
          </a:p>
          <a:p>
            <a:r>
              <a:rPr lang="en-US" dirty="0"/>
              <a:t>e.g.</a:t>
            </a:r>
          </a:p>
          <a:p>
            <a:r>
              <a:rPr lang="en-US" dirty="0"/>
              <a:t>age = 25</a:t>
            </a:r>
          </a:p>
          <a:p>
            <a:r>
              <a:rPr lang="en-US" dirty="0" err="1"/>
              <a:t>favorite_number</a:t>
            </a:r>
            <a:r>
              <a:rPr lang="en-US" dirty="0"/>
              <a:t> = 7</a:t>
            </a:r>
          </a:p>
          <a:p>
            <a:r>
              <a:rPr lang="en-US" dirty="0"/>
              <a:t>hobby = "reading"</a:t>
            </a:r>
          </a:p>
          <a:p>
            <a:r>
              <a:rPr lang="en-US" dirty="0"/>
              <a:t>print(</a:t>
            </a:r>
            <a:r>
              <a:rPr lang="en-US" dirty="0" err="1"/>
              <a:t>f"I</a:t>
            </a:r>
            <a:r>
              <a:rPr lang="en-US" dirty="0"/>
              <a:t> am {age} years old, my favorite number is {</a:t>
            </a:r>
            <a:r>
              <a:rPr lang="en-US" dirty="0" err="1"/>
              <a:t>favorite_number</a:t>
            </a:r>
            <a:r>
              <a:rPr lang="en-US" dirty="0"/>
              <a:t>}, and I enjoy {hobby}.")</a:t>
            </a:r>
          </a:p>
          <a:p>
            <a:endParaRPr lang="en-US" dirty="0"/>
          </a:p>
        </p:txBody>
      </p:sp>
      <p:sp>
        <p:nvSpPr>
          <p:cNvPr id="4" name="Slide Number Placeholder 3"/>
          <p:cNvSpPr>
            <a:spLocks noGrp="1"/>
          </p:cNvSpPr>
          <p:nvPr>
            <p:ph type="sldNum" sz="quarter" idx="5"/>
          </p:nvPr>
        </p:nvSpPr>
        <p:spPr/>
        <p:txBody>
          <a:bodyPr/>
          <a:lstStyle/>
          <a:p>
            <a:fld id="{F963C6C0-CA37-4E53-9972-68AC0DBE4886}" type="slidenum">
              <a:rPr lang="de-AT" smtClean="0"/>
              <a:t>20</a:t>
            </a:fld>
            <a:endParaRPr lang="de-AT"/>
          </a:p>
        </p:txBody>
      </p:sp>
    </p:spTree>
    <p:extLst>
      <p:ext uri="{BB962C8B-B14F-4D97-AF65-F5344CB8AC3E}">
        <p14:creationId xmlns:p14="http://schemas.microsoft.com/office/powerpoint/2010/main" val="32989452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63C6C0-CA37-4E53-9972-68AC0DBE4886}" type="slidenum">
              <a:rPr lang="de-AT" smtClean="0"/>
              <a:t>21</a:t>
            </a:fld>
            <a:endParaRPr lang="de-AT"/>
          </a:p>
        </p:txBody>
      </p:sp>
    </p:spTree>
    <p:extLst>
      <p:ext uri="{BB962C8B-B14F-4D97-AF65-F5344CB8AC3E}">
        <p14:creationId xmlns:p14="http://schemas.microsoft.com/office/powerpoint/2010/main" val="12224752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Example solution:</a:t>
            </a:r>
          </a:p>
          <a:p>
            <a:endParaRPr lang="en-US" dirty="0"/>
          </a:p>
          <a:p>
            <a:r>
              <a:rPr lang="en-US" dirty="0" err="1"/>
              <a:t>birth_year</a:t>
            </a:r>
            <a:r>
              <a:rPr lang="en-US" dirty="0"/>
              <a:t> = int(input("Enter your birth year: "))</a:t>
            </a:r>
          </a:p>
          <a:p>
            <a:r>
              <a:rPr lang="en-US" dirty="0"/>
              <a:t>age = 2025 – int(</a:t>
            </a:r>
            <a:r>
              <a:rPr lang="en-US" dirty="0" err="1"/>
              <a:t>birth_year</a:t>
            </a:r>
            <a:r>
              <a:rPr lang="en-US" dirty="0"/>
              <a:t>)</a:t>
            </a:r>
          </a:p>
          <a:p>
            <a:r>
              <a:rPr lang="en-US" dirty="0"/>
              <a:t>print(</a:t>
            </a:r>
            <a:r>
              <a:rPr lang="en-US" dirty="0" err="1"/>
              <a:t>f"You</a:t>
            </a:r>
            <a:r>
              <a:rPr lang="en-US" dirty="0"/>
              <a:t> are {age} years old.")</a:t>
            </a:r>
          </a:p>
          <a:p>
            <a:endParaRPr lang="en-US" dirty="0"/>
          </a:p>
        </p:txBody>
      </p:sp>
      <p:sp>
        <p:nvSpPr>
          <p:cNvPr id="4" name="Slide Number Placeholder 3"/>
          <p:cNvSpPr>
            <a:spLocks noGrp="1"/>
          </p:cNvSpPr>
          <p:nvPr>
            <p:ph type="sldNum" sz="quarter" idx="5"/>
          </p:nvPr>
        </p:nvSpPr>
        <p:spPr/>
        <p:txBody>
          <a:bodyPr/>
          <a:lstStyle/>
          <a:p>
            <a:fld id="{F963C6C0-CA37-4E53-9972-68AC0DBE4886}" type="slidenum">
              <a:rPr lang="de-AT" smtClean="0"/>
              <a:t>22</a:t>
            </a:fld>
            <a:endParaRPr lang="de-AT"/>
          </a:p>
        </p:txBody>
      </p:sp>
    </p:spTree>
    <p:extLst>
      <p:ext uri="{BB962C8B-B14F-4D97-AF65-F5344CB8AC3E}">
        <p14:creationId xmlns:p14="http://schemas.microsoft.com/office/powerpoint/2010/main" val="1259470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For more info, see </a:t>
            </a:r>
            <a:r>
              <a:rPr lang="en-CA" dirty="0" err="1"/>
              <a:t>Intro_Python_Course_PythonBasics.pptx</a:t>
            </a:r>
            <a:endParaRPr lang="en-CA" dirty="0"/>
          </a:p>
          <a:p>
            <a:endParaRPr lang="en-US" dirty="0"/>
          </a:p>
        </p:txBody>
      </p:sp>
      <p:sp>
        <p:nvSpPr>
          <p:cNvPr id="4" name="Slide Number Placeholder 3"/>
          <p:cNvSpPr>
            <a:spLocks noGrp="1"/>
          </p:cNvSpPr>
          <p:nvPr>
            <p:ph type="sldNum" sz="quarter" idx="5"/>
          </p:nvPr>
        </p:nvSpPr>
        <p:spPr/>
        <p:txBody>
          <a:bodyPr/>
          <a:lstStyle/>
          <a:p>
            <a:fld id="{F963C6C0-CA37-4E53-9972-68AC0DBE4886}" type="slidenum">
              <a:rPr lang="de-AT" smtClean="0"/>
              <a:t>23</a:t>
            </a:fld>
            <a:endParaRPr lang="de-AT"/>
          </a:p>
        </p:txBody>
      </p:sp>
    </p:spTree>
    <p:extLst>
      <p:ext uri="{BB962C8B-B14F-4D97-AF65-F5344CB8AC3E}">
        <p14:creationId xmlns:p14="http://schemas.microsoft.com/office/powerpoint/2010/main" val="28444179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lang="en-CA" dirty="0"/>
              <a:t>Use </a:t>
            </a:r>
            <a:r>
              <a:rPr dirty="0"/>
              <a:t>of conditionals and loops</a:t>
            </a:r>
            <a:r>
              <a:rPr lang="en-CA" dirty="0"/>
              <a:t> </a:t>
            </a:r>
          </a:p>
          <a:p>
            <a:r>
              <a:rPr lang="en-CA" dirty="0"/>
              <a:t>For &amp; While loop differences</a:t>
            </a:r>
          </a:p>
          <a:p>
            <a:endParaRPr lang="en-CA" dirty="0"/>
          </a:p>
          <a:p>
            <a:r>
              <a:rPr lang="en-CA" dirty="0"/>
              <a:t>For more info, see </a:t>
            </a:r>
            <a:r>
              <a:rPr lang="en-CA" dirty="0" err="1"/>
              <a:t>Intro_Python_Course_PythonBasics.pptx</a:t>
            </a:r>
            <a:endParaRPr lang="en-CA" dirty="0"/>
          </a:p>
        </p:txBody>
      </p:sp>
      <p:sp>
        <p:nvSpPr>
          <p:cNvPr id="4" name="Slide Number Placeholder 3"/>
          <p:cNvSpPr>
            <a:spLocks noGrp="1"/>
          </p:cNvSpPr>
          <p:nvPr>
            <p:ph type="sldNum" sz="quarter" idx="5"/>
          </p:nvPr>
        </p:nvSpPr>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For more info, see </a:t>
            </a:r>
            <a:r>
              <a:rPr lang="en-CA" dirty="0" err="1"/>
              <a:t>Intro_Python_Course_PythonBasics.pptx</a:t>
            </a:r>
            <a:endParaRPr lang="en-CA" dirty="0"/>
          </a:p>
          <a:p>
            <a:endParaRPr dirty="0"/>
          </a:p>
        </p:txBody>
      </p:sp>
      <p:sp>
        <p:nvSpPr>
          <p:cNvPr id="4" name="Slide Number Placeholder 3"/>
          <p:cNvSpPr>
            <a:spLocks noGrp="1"/>
          </p:cNvSpPr>
          <p:nvPr>
            <p:ph type="sldNum" sz="quarter" idx="5"/>
          </p:nvPr>
        </p:nvSpPr>
        <p:spPr/>
      </p:sp>
    </p:spTree>
    <p:extLst>
      <p:ext uri="{BB962C8B-B14F-4D97-AF65-F5344CB8AC3E}">
        <p14:creationId xmlns:p14="http://schemas.microsoft.com/office/powerpoint/2010/main" val="2628868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Example solution:</a:t>
            </a:r>
          </a:p>
          <a:p>
            <a:endParaRPr lang="en-US" dirty="0"/>
          </a:p>
          <a:p>
            <a:r>
              <a:rPr lang="en-US" dirty="0"/>
              <a:t>number = int(input("Enter a number: "))</a:t>
            </a:r>
          </a:p>
          <a:p>
            <a:r>
              <a:rPr lang="en-US" dirty="0"/>
              <a:t>if number &gt; 0:</a:t>
            </a:r>
          </a:p>
          <a:p>
            <a:r>
              <a:rPr lang="en-US" dirty="0"/>
              <a:t>    print(”positive number")</a:t>
            </a:r>
          </a:p>
          <a:p>
            <a:r>
              <a:rPr lang="en-US" dirty="0" err="1"/>
              <a:t>elif</a:t>
            </a:r>
            <a:r>
              <a:rPr lang="en-US" dirty="0"/>
              <a:t> number &lt; 0:</a:t>
            </a:r>
          </a:p>
          <a:p>
            <a:r>
              <a:rPr lang="en-US" dirty="0"/>
              <a:t>    print(”negative number")</a:t>
            </a:r>
          </a:p>
          <a:p>
            <a:r>
              <a:rPr lang="en-US" dirty="0"/>
              <a:t>else:</a:t>
            </a:r>
          </a:p>
          <a:p>
            <a:r>
              <a:rPr lang="en-US" dirty="0"/>
              <a:t>    print(”zero")</a:t>
            </a:r>
          </a:p>
          <a:p>
            <a:endParaRPr lang="en-US" dirty="0"/>
          </a:p>
        </p:txBody>
      </p:sp>
      <p:sp>
        <p:nvSpPr>
          <p:cNvPr id="4" name="Slide Number Placeholder 3"/>
          <p:cNvSpPr>
            <a:spLocks noGrp="1"/>
          </p:cNvSpPr>
          <p:nvPr>
            <p:ph type="sldNum" sz="quarter" idx="5"/>
          </p:nvPr>
        </p:nvSpPr>
        <p:spPr/>
        <p:txBody>
          <a:bodyPr/>
          <a:lstStyle/>
          <a:p>
            <a:fld id="{F963C6C0-CA37-4E53-9972-68AC0DBE4886}" type="slidenum">
              <a:rPr lang="de-AT" smtClean="0"/>
              <a:t>26</a:t>
            </a:fld>
            <a:endParaRPr lang="de-AT"/>
          </a:p>
        </p:txBody>
      </p:sp>
    </p:spTree>
    <p:extLst>
      <p:ext uri="{BB962C8B-B14F-4D97-AF65-F5344CB8AC3E}">
        <p14:creationId xmlns:p14="http://schemas.microsoft.com/office/powerpoint/2010/main" val="19571367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endParaRPr dirty="0"/>
          </a:p>
        </p:txBody>
      </p:sp>
      <p:sp>
        <p:nvSpPr>
          <p:cNvPr id="4" name="Slide Number Placeholder 3"/>
          <p:cNvSpPr>
            <a:spLocks noGrp="1"/>
          </p:cNvSpPr>
          <p:nvPr>
            <p:ph type="sldNum" sz="quarter" idx="5"/>
          </p:nvPr>
        </p:nvSpPr>
        <p:spPr/>
      </p:sp>
    </p:spTree>
    <p:extLst>
      <p:ext uri="{BB962C8B-B14F-4D97-AF65-F5344CB8AC3E}">
        <p14:creationId xmlns:p14="http://schemas.microsoft.com/office/powerpoint/2010/main" val="302663189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63C6C0-CA37-4E53-9972-68AC0DBE4886}" type="slidenum">
              <a:rPr lang="de-AT" smtClean="0"/>
              <a:t>27</a:t>
            </a:fld>
            <a:endParaRPr lang="de-AT"/>
          </a:p>
        </p:txBody>
      </p:sp>
    </p:spTree>
    <p:extLst>
      <p:ext uri="{BB962C8B-B14F-4D97-AF65-F5344CB8AC3E}">
        <p14:creationId xmlns:p14="http://schemas.microsoft.com/office/powerpoint/2010/main" val="26626734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to store changes made to </a:t>
            </a:r>
            <a:r>
              <a:rPr lang="en-US" dirty="0" err="1"/>
              <a:t>ipython</a:t>
            </a:r>
            <a:r>
              <a:rPr lang="en-US" dirty="0"/>
              <a:t> notebooks made in “Binder” or “</a:t>
            </a:r>
            <a:r>
              <a:rPr lang="en-US" dirty="0" err="1"/>
              <a:t>JuptyerLab</a:t>
            </a:r>
            <a:r>
              <a:rPr lang="en-US" dirty="0"/>
              <a:t>”</a:t>
            </a:r>
          </a:p>
          <a:p>
            <a:endParaRPr lang="en-US" dirty="0"/>
          </a:p>
          <a:p>
            <a:r>
              <a:rPr lang="en-US" dirty="0"/>
              <a:t>Changes not stored automatically in Binder</a:t>
            </a:r>
          </a:p>
          <a:p>
            <a:endParaRPr lang="en-US" dirty="0"/>
          </a:p>
          <a:p>
            <a:r>
              <a:rPr lang="en-US" dirty="0"/>
              <a:t>Explicitly “Download” your latest version of the notebook (.</a:t>
            </a:r>
            <a:r>
              <a:rPr lang="en-US" dirty="0" err="1"/>
              <a:t>ipynb</a:t>
            </a:r>
            <a:r>
              <a:rPr lang="en-US" dirty="0"/>
              <a:t>) file</a:t>
            </a:r>
          </a:p>
          <a:p>
            <a:endParaRPr lang="en-US" dirty="0"/>
          </a:p>
          <a:p>
            <a:r>
              <a:rPr lang="en-US" dirty="0"/>
              <a:t>Upload to Binder environment, or </a:t>
            </a:r>
            <a:r>
              <a:rPr lang="en-US" dirty="0" err="1"/>
              <a:t>JuptyerLab</a:t>
            </a:r>
            <a:r>
              <a:rPr lang="en-US" dirty="0"/>
              <a:t> environment</a:t>
            </a:r>
          </a:p>
        </p:txBody>
      </p:sp>
      <p:sp>
        <p:nvSpPr>
          <p:cNvPr id="4" name="Slide Number Placeholder 3"/>
          <p:cNvSpPr>
            <a:spLocks noGrp="1"/>
          </p:cNvSpPr>
          <p:nvPr>
            <p:ph type="sldNum" sz="quarter" idx="5"/>
          </p:nvPr>
        </p:nvSpPr>
        <p:spPr/>
        <p:txBody>
          <a:bodyPr/>
          <a:lstStyle/>
          <a:p>
            <a:fld id="{F963C6C0-CA37-4E53-9972-68AC0DBE4886}" type="slidenum">
              <a:rPr lang="de-AT" smtClean="0"/>
              <a:t>30</a:t>
            </a:fld>
            <a:endParaRPr lang="de-AT"/>
          </a:p>
        </p:txBody>
      </p:sp>
    </p:spTree>
    <p:extLst>
      <p:ext uri="{BB962C8B-B14F-4D97-AF65-F5344CB8AC3E}">
        <p14:creationId xmlns:p14="http://schemas.microsoft.com/office/powerpoint/2010/main" val="245322051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could we make this “x” a local variable?</a:t>
            </a:r>
          </a:p>
        </p:txBody>
      </p:sp>
      <p:sp>
        <p:nvSpPr>
          <p:cNvPr id="4" name="Slide Number Placeholder 3"/>
          <p:cNvSpPr>
            <a:spLocks noGrp="1"/>
          </p:cNvSpPr>
          <p:nvPr>
            <p:ph type="sldNum" sz="quarter" idx="5"/>
          </p:nvPr>
        </p:nvSpPr>
        <p:spPr/>
        <p:txBody>
          <a:bodyPr/>
          <a:lstStyle/>
          <a:p>
            <a:fld id="{F963C6C0-CA37-4E53-9972-68AC0DBE4886}" type="slidenum">
              <a:rPr lang="de-AT" smtClean="0"/>
              <a:t>31</a:t>
            </a:fld>
            <a:endParaRPr lang="de-AT"/>
          </a:p>
        </p:txBody>
      </p:sp>
    </p:spTree>
    <p:extLst>
      <p:ext uri="{BB962C8B-B14F-4D97-AF65-F5344CB8AC3E}">
        <p14:creationId xmlns:p14="http://schemas.microsoft.com/office/powerpoint/2010/main" val="267064903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63C6C0-CA37-4E53-9972-68AC0DBE4886}" type="slidenum">
              <a:rPr lang="de-AT" smtClean="0"/>
              <a:t>33</a:t>
            </a:fld>
            <a:endParaRPr lang="de-AT"/>
          </a:p>
        </p:txBody>
      </p:sp>
    </p:spTree>
    <p:extLst>
      <p:ext uri="{BB962C8B-B14F-4D97-AF65-F5344CB8AC3E}">
        <p14:creationId xmlns:p14="http://schemas.microsoft.com/office/powerpoint/2010/main" val="410215927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endParaRPr dirty="0"/>
          </a:p>
        </p:txBody>
      </p:sp>
      <p:sp>
        <p:nvSpPr>
          <p:cNvPr id="4" name="Slide Number Placeholder 3"/>
          <p:cNvSpPr>
            <a:spLocks noGrp="1"/>
          </p:cNvSpPr>
          <p:nvPr>
            <p:ph type="sldNum" sz="quarter" idx="5"/>
          </p:nvPr>
        </p:nvSpPr>
        <p:spPr/>
      </p:sp>
    </p:spTree>
    <p:extLst>
      <p:ext uri="{BB962C8B-B14F-4D97-AF65-F5344CB8AC3E}">
        <p14:creationId xmlns:p14="http://schemas.microsoft.com/office/powerpoint/2010/main" val="300151580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lang="en-CA" dirty="0"/>
              <a:t>Lists - </a:t>
            </a:r>
            <a:r>
              <a:rPr dirty="0"/>
              <a:t>dynamic collections</a:t>
            </a:r>
            <a:endParaRPr lang="en-CA" dirty="0"/>
          </a:p>
          <a:p>
            <a:r>
              <a:rPr lang="en-CA" dirty="0"/>
              <a:t>Basic list operations : append, extend, pop, remove value, sort, sort (reverse=True)</a:t>
            </a:r>
          </a:p>
          <a:p>
            <a:endParaRPr lang="en-CA" dirty="0"/>
          </a:p>
          <a:p>
            <a:r>
              <a:rPr lang="en-CA" dirty="0"/>
              <a:t>For more info on lists, see </a:t>
            </a:r>
            <a:r>
              <a:rPr lang="en-CA" dirty="0" err="1"/>
              <a:t>Intro_Python_Course_PythonBasics.pptx</a:t>
            </a:r>
            <a:endParaRPr lang="en-CA" dirty="0"/>
          </a:p>
          <a:p>
            <a:endParaRPr dirty="0"/>
          </a:p>
        </p:txBody>
      </p:sp>
      <p:sp>
        <p:nvSpPr>
          <p:cNvPr id="4" name="Slide Number Placeholder 3"/>
          <p:cNvSpPr>
            <a:spLocks noGrp="1"/>
          </p:cNvSpPr>
          <p:nvPr>
            <p:ph type="sldNum" sz="quarter" idx="5"/>
          </p:nvPr>
        </p:nvSpPr>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For more info on lists, see </a:t>
            </a:r>
            <a:r>
              <a:rPr lang="en-CA" dirty="0" err="1"/>
              <a:t>Intro_Python_Course_PythonBasics.pptx</a:t>
            </a:r>
            <a:endParaRPr lang="en-CA" dirty="0"/>
          </a:p>
          <a:p>
            <a:endParaRPr lang="en-US" dirty="0"/>
          </a:p>
        </p:txBody>
      </p:sp>
      <p:sp>
        <p:nvSpPr>
          <p:cNvPr id="4" name="Slide Number Placeholder 3"/>
          <p:cNvSpPr>
            <a:spLocks noGrp="1"/>
          </p:cNvSpPr>
          <p:nvPr>
            <p:ph type="sldNum" sz="quarter" idx="5"/>
          </p:nvPr>
        </p:nvSpPr>
        <p:spPr/>
        <p:txBody>
          <a:bodyPr/>
          <a:lstStyle/>
          <a:p>
            <a:fld id="{F963C6C0-CA37-4E53-9972-68AC0DBE4886}" type="slidenum">
              <a:rPr lang="de-AT" smtClean="0"/>
              <a:t>38</a:t>
            </a:fld>
            <a:endParaRPr lang="de-AT"/>
          </a:p>
        </p:txBody>
      </p:sp>
    </p:spTree>
    <p:extLst>
      <p:ext uri="{BB962C8B-B14F-4D97-AF65-F5344CB8AC3E}">
        <p14:creationId xmlns:p14="http://schemas.microsoft.com/office/powerpoint/2010/main" val="186581793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63C6C0-CA37-4E53-9972-68AC0DBE4886}" type="slidenum">
              <a:rPr lang="de-AT" smtClean="0"/>
              <a:t>39</a:t>
            </a:fld>
            <a:endParaRPr lang="de-AT"/>
          </a:p>
        </p:txBody>
      </p:sp>
    </p:spTree>
    <p:extLst>
      <p:ext uri="{BB962C8B-B14F-4D97-AF65-F5344CB8AC3E}">
        <p14:creationId xmlns:p14="http://schemas.microsoft.com/office/powerpoint/2010/main" val="390506075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dirty="0"/>
              <a:t>Functions </a:t>
            </a:r>
            <a:r>
              <a:rPr lang="en-CA" dirty="0"/>
              <a:t>- </a:t>
            </a:r>
            <a:r>
              <a:rPr dirty="0"/>
              <a:t>reusable blocks of code</a:t>
            </a:r>
            <a:endParaRPr lang="en-CA" dirty="0"/>
          </a:p>
          <a:p>
            <a:endParaRPr lang="en-CA" dirty="0"/>
          </a:p>
          <a:p>
            <a:r>
              <a:rPr lang="en-CA" dirty="0"/>
              <a:t>Def</a:t>
            </a:r>
          </a:p>
          <a:p>
            <a:r>
              <a:rPr lang="en-CA" dirty="0"/>
              <a:t>Parameters, default parameters</a:t>
            </a:r>
          </a:p>
          <a:p>
            <a:r>
              <a:rPr lang="en-CA" dirty="0"/>
              <a:t>Return statement</a:t>
            </a:r>
            <a:endParaRPr dirty="0"/>
          </a:p>
        </p:txBody>
      </p:sp>
      <p:sp>
        <p:nvSpPr>
          <p:cNvPr id="4" name="Slide Number Placeholder 3"/>
          <p:cNvSpPr>
            <a:spLocks noGrp="1"/>
          </p:cNvSpPr>
          <p:nvPr>
            <p:ph type="sldNum" sz="quarter" idx="5"/>
          </p:nvPr>
        </p:nvSpPr>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lang="en-CA" dirty="0"/>
              <a:t>Example solution:</a:t>
            </a:r>
          </a:p>
          <a:p>
            <a:endParaRPr lang="en-CA" dirty="0"/>
          </a:p>
          <a:p>
            <a:r>
              <a:rPr lang="en-CA" dirty="0"/>
              <a:t>def greet(name="Student"):</a:t>
            </a:r>
          </a:p>
          <a:p>
            <a:r>
              <a:rPr lang="en-CA" dirty="0"/>
              <a:t>    return </a:t>
            </a:r>
            <a:r>
              <a:rPr lang="en-CA" dirty="0" err="1"/>
              <a:t>f"Hello</a:t>
            </a:r>
            <a:r>
              <a:rPr lang="en-CA" dirty="0"/>
              <a:t>, {name}!"</a:t>
            </a:r>
          </a:p>
          <a:p>
            <a:endParaRPr lang="en-CA" dirty="0"/>
          </a:p>
          <a:p>
            <a:r>
              <a:rPr lang="en-CA" dirty="0"/>
              <a:t>print(greet())  # Uses the default value</a:t>
            </a:r>
          </a:p>
          <a:p>
            <a:r>
              <a:rPr lang="en-CA" dirty="0"/>
              <a:t>print(greet("Bob"))  # Uses the provided value</a:t>
            </a:r>
          </a:p>
          <a:p>
            <a:endParaRPr dirty="0"/>
          </a:p>
        </p:txBody>
      </p:sp>
      <p:sp>
        <p:nvSpPr>
          <p:cNvPr id="4" name="Slide Number Placeholder 3"/>
          <p:cNvSpPr>
            <a:spLocks noGrp="1"/>
          </p:cNvSpPr>
          <p:nvPr>
            <p:ph type="sldNum" sz="quarter" idx="5"/>
          </p:nvPr>
        </p:nvSpPr>
        <p:spPr/>
      </p:sp>
    </p:spTree>
    <p:extLst>
      <p:ext uri="{BB962C8B-B14F-4D97-AF65-F5344CB8AC3E}">
        <p14:creationId xmlns:p14="http://schemas.microsoft.com/office/powerpoint/2010/main" val="8638464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0" dirty="0"/>
              <a:t>December 1989, Guido van </a:t>
            </a:r>
            <a:r>
              <a:rPr lang="en-CA" dirty="0"/>
              <a:t>Rossum – started as a “hobby” programming project – ultimately resulted in a Python interpreter &amp; language</a:t>
            </a:r>
          </a:p>
          <a:p>
            <a:endParaRPr lang="en-CA" baseline="30000" dirty="0"/>
          </a:p>
          <a:p>
            <a:pPr>
              <a:buFont typeface="Arial" panose="020B0604020202020204" pitchFamily="34" charset="0"/>
              <a:buChar char="•"/>
            </a:pPr>
            <a:r>
              <a:rPr lang="en-CA" dirty="0"/>
              <a:t>Wanted - an easy and intuitive language just as powerful as major competitors</a:t>
            </a:r>
          </a:p>
          <a:p>
            <a:pPr>
              <a:buFont typeface="Arial" panose="020B0604020202020204" pitchFamily="34" charset="0"/>
              <a:buChar char="•"/>
            </a:pPr>
            <a:endParaRPr lang="en-CA" dirty="0"/>
          </a:p>
          <a:p>
            <a:pPr>
              <a:buFont typeface="Arial" panose="020B0604020202020204" pitchFamily="34" charset="0"/>
              <a:buChar char="•"/>
            </a:pPr>
            <a:r>
              <a:rPr lang="en-CA" b="1" dirty="0"/>
              <a:t>Is open source -- </a:t>
            </a:r>
            <a:r>
              <a:rPr lang="en-CA" dirty="0"/>
              <a:t>anyone can contribute to development **</a:t>
            </a:r>
          </a:p>
          <a:p>
            <a:pPr>
              <a:buFont typeface="Arial" panose="020B0604020202020204" pitchFamily="34" charset="0"/>
              <a:buChar char="•"/>
            </a:pPr>
            <a:endParaRPr lang="en-CA" dirty="0"/>
          </a:p>
          <a:p>
            <a:pPr>
              <a:buFont typeface="Arial" panose="020B0604020202020204" pitchFamily="34" charset="0"/>
              <a:buChar char="•"/>
            </a:pPr>
            <a:r>
              <a:rPr lang="en-CA" dirty="0"/>
              <a:t>Code – should be “as understandable as plain English”</a:t>
            </a:r>
          </a:p>
          <a:p>
            <a:pPr>
              <a:buFont typeface="Arial" panose="020B0604020202020204" pitchFamily="34" charset="0"/>
              <a:buChar char="•"/>
            </a:pPr>
            <a:endParaRPr lang="en-CA" dirty="0"/>
          </a:p>
          <a:p>
            <a:pPr>
              <a:buFont typeface="Arial" panose="020B0604020202020204" pitchFamily="34" charset="0"/>
              <a:buChar char="•"/>
            </a:pPr>
            <a:r>
              <a:rPr lang="en-CA" dirty="0"/>
              <a:t>In 2019, Python second most popular language on GitHub</a:t>
            </a:r>
          </a:p>
          <a:p>
            <a:pPr>
              <a:buFont typeface="Arial" panose="020B0604020202020204" pitchFamily="34" charset="0"/>
              <a:buChar char="•"/>
            </a:pPr>
            <a:endParaRPr lang="en-CA" dirty="0"/>
          </a:p>
          <a:p>
            <a:pPr>
              <a:buFont typeface="Arial" panose="020B0604020202020204" pitchFamily="34" charset="0"/>
              <a:buChar char="•"/>
            </a:pPr>
            <a:r>
              <a:rPr lang="en-CA" dirty="0"/>
              <a:t>In 2024 Python </a:t>
            </a:r>
            <a:r>
              <a:rPr lang="en-CA" b="1" dirty="0"/>
              <a:t>the most used language </a:t>
            </a:r>
            <a:r>
              <a:rPr lang="en-CA" dirty="0"/>
              <a:t>on GitHub</a:t>
            </a:r>
            <a:endParaRPr lang="en-US" dirty="0"/>
          </a:p>
        </p:txBody>
      </p:sp>
      <p:sp>
        <p:nvSpPr>
          <p:cNvPr id="4" name="Slide Number Placeholder 3"/>
          <p:cNvSpPr>
            <a:spLocks noGrp="1"/>
          </p:cNvSpPr>
          <p:nvPr>
            <p:ph type="sldNum" sz="quarter" idx="5"/>
          </p:nvPr>
        </p:nvSpPr>
        <p:spPr/>
        <p:txBody>
          <a:bodyPr/>
          <a:lstStyle/>
          <a:p>
            <a:fld id="{F963C6C0-CA37-4E53-9972-68AC0DBE4886}" type="slidenum">
              <a:rPr lang="de-AT" smtClean="0"/>
              <a:t>8</a:t>
            </a:fld>
            <a:endParaRPr lang="de-AT"/>
          </a:p>
        </p:txBody>
      </p:sp>
    </p:spTree>
    <p:extLst>
      <p:ext uri="{BB962C8B-B14F-4D97-AF65-F5344CB8AC3E}">
        <p14:creationId xmlns:p14="http://schemas.microsoft.com/office/powerpoint/2010/main" val="400435505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lang="en-CA" dirty="0"/>
              <a:t>Example solution:</a:t>
            </a:r>
          </a:p>
          <a:p>
            <a:endParaRPr lang="en-CA" dirty="0"/>
          </a:p>
          <a:p>
            <a:r>
              <a:rPr lang="en-CA" dirty="0"/>
              <a:t>def greet(name="Student"):</a:t>
            </a:r>
          </a:p>
          <a:p>
            <a:r>
              <a:rPr lang="en-CA" dirty="0"/>
              <a:t>    return </a:t>
            </a:r>
            <a:r>
              <a:rPr lang="en-CA" dirty="0" err="1"/>
              <a:t>f"Hello</a:t>
            </a:r>
            <a:r>
              <a:rPr lang="en-CA" dirty="0"/>
              <a:t>, {name}!"</a:t>
            </a:r>
          </a:p>
          <a:p>
            <a:endParaRPr lang="en-CA" dirty="0"/>
          </a:p>
          <a:p>
            <a:r>
              <a:rPr lang="en-CA" dirty="0"/>
              <a:t>print(greet())  # Uses the default value</a:t>
            </a:r>
          </a:p>
          <a:p>
            <a:r>
              <a:rPr lang="en-CA" dirty="0"/>
              <a:t>print(greet("Bob"))  # Uses the provided value</a:t>
            </a:r>
          </a:p>
          <a:p>
            <a:endParaRPr lang="en-CA" dirty="0"/>
          </a:p>
          <a:p>
            <a:r>
              <a:rPr lang="en-CA" dirty="0"/>
              <a:t>def </a:t>
            </a:r>
            <a:r>
              <a:rPr lang="en-CA" dirty="0" err="1"/>
              <a:t>greet_with_time</a:t>
            </a:r>
            <a:r>
              <a:rPr lang="en-CA" dirty="0"/>
              <a:t>(name="Student", </a:t>
            </a:r>
            <a:r>
              <a:rPr lang="en-CA" dirty="0" err="1"/>
              <a:t>time_of_day</a:t>
            </a:r>
            <a:r>
              <a:rPr lang="en-CA" dirty="0"/>
              <a:t>="morning"):</a:t>
            </a:r>
          </a:p>
          <a:p>
            <a:r>
              <a:rPr lang="en-CA" dirty="0"/>
              <a:t>    return </a:t>
            </a:r>
            <a:r>
              <a:rPr lang="en-CA" dirty="0" err="1"/>
              <a:t>f"Good</a:t>
            </a:r>
            <a:r>
              <a:rPr lang="en-CA" dirty="0"/>
              <a:t> {</a:t>
            </a:r>
            <a:r>
              <a:rPr lang="en-CA" dirty="0" err="1"/>
              <a:t>time_of_day</a:t>
            </a:r>
            <a:r>
              <a:rPr lang="en-CA" dirty="0"/>
              <a:t>}, {name}!"</a:t>
            </a:r>
          </a:p>
          <a:p>
            <a:endParaRPr lang="en-CA" dirty="0"/>
          </a:p>
          <a:p>
            <a:r>
              <a:rPr lang="en-CA" dirty="0"/>
              <a:t>print(</a:t>
            </a:r>
            <a:r>
              <a:rPr lang="en-CA" dirty="0" err="1"/>
              <a:t>greet_with_time</a:t>
            </a:r>
            <a:r>
              <a:rPr lang="en-CA" dirty="0"/>
              <a:t>("Anna", "afternoon"))</a:t>
            </a:r>
          </a:p>
          <a:p>
            <a:r>
              <a:rPr lang="en-CA" dirty="0"/>
              <a:t>print(</a:t>
            </a:r>
            <a:r>
              <a:rPr lang="en-CA" dirty="0" err="1"/>
              <a:t>greet_with_time</a:t>
            </a:r>
            <a:r>
              <a:rPr lang="en-CA" dirty="0"/>
              <a:t>())</a:t>
            </a:r>
            <a:endParaRPr dirty="0"/>
          </a:p>
        </p:txBody>
      </p:sp>
      <p:sp>
        <p:nvSpPr>
          <p:cNvPr id="4" name="Slide Number Placeholder 3"/>
          <p:cNvSpPr>
            <a:spLocks noGrp="1"/>
          </p:cNvSpPr>
          <p:nvPr>
            <p:ph type="sldNum" sz="quarter" idx="5"/>
          </p:nvPr>
        </p:nvSpPr>
        <p:spPr/>
      </p:sp>
    </p:spTree>
    <p:extLst>
      <p:ext uri="{BB962C8B-B14F-4D97-AF65-F5344CB8AC3E}">
        <p14:creationId xmlns:p14="http://schemas.microsoft.com/office/powerpoint/2010/main" val="96965866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Example solution:</a:t>
            </a:r>
          </a:p>
          <a:p>
            <a:endParaRPr lang="en-US" dirty="0"/>
          </a:p>
          <a:p>
            <a:r>
              <a:rPr lang="en-US" dirty="0"/>
              <a:t>while True:</a:t>
            </a:r>
          </a:p>
          <a:p>
            <a:r>
              <a:rPr lang="en-US" dirty="0"/>
              <a:t>    try:</a:t>
            </a:r>
          </a:p>
          <a:p>
            <a:r>
              <a:rPr lang="en-US" dirty="0"/>
              <a:t>        number = int(input("Enter an integer: "))</a:t>
            </a:r>
          </a:p>
          <a:p>
            <a:r>
              <a:rPr lang="en-US" dirty="0"/>
              <a:t>        print(</a:t>
            </a:r>
            <a:r>
              <a:rPr lang="en-US" dirty="0" err="1"/>
              <a:t>f"You</a:t>
            </a:r>
            <a:r>
              <a:rPr lang="en-US" dirty="0"/>
              <a:t> entered: {number}")</a:t>
            </a:r>
          </a:p>
          <a:p>
            <a:r>
              <a:rPr lang="en-US" dirty="0"/>
              <a:t>        #break # uncomment to escape infinite while loop</a:t>
            </a:r>
          </a:p>
          <a:p>
            <a:r>
              <a:rPr lang="en-US" dirty="0"/>
              <a:t>    except </a:t>
            </a:r>
            <a:r>
              <a:rPr lang="en-US" dirty="0" err="1"/>
              <a:t>ValueError</a:t>
            </a:r>
            <a:r>
              <a:rPr lang="en-US" dirty="0"/>
              <a:t>:</a:t>
            </a:r>
          </a:p>
          <a:p>
            <a:r>
              <a:rPr lang="en-US" dirty="0"/>
              <a:t>        print("That's not a valid integer. Try again.")</a:t>
            </a:r>
          </a:p>
          <a:p>
            <a:endParaRPr lang="en-US" dirty="0"/>
          </a:p>
        </p:txBody>
      </p:sp>
      <p:sp>
        <p:nvSpPr>
          <p:cNvPr id="4" name="Slide Number Placeholder 3"/>
          <p:cNvSpPr>
            <a:spLocks noGrp="1"/>
          </p:cNvSpPr>
          <p:nvPr>
            <p:ph type="sldNum" sz="quarter" idx="5"/>
          </p:nvPr>
        </p:nvSpPr>
        <p:spPr/>
        <p:txBody>
          <a:bodyPr/>
          <a:lstStyle/>
          <a:p>
            <a:fld id="{F963C6C0-CA37-4E53-9972-68AC0DBE4886}" type="slidenum">
              <a:rPr lang="de-AT" smtClean="0"/>
              <a:t>43</a:t>
            </a:fld>
            <a:endParaRPr lang="de-AT"/>
          </a:p>
        </p:txBody>
      </p:sp>
    </p:spTree>
    <p:extLst>
      <p:ext uri="{BB962C8B-B14F-4D97-AF65-F5344CB8AC3E}">
        <p14:creationId xmlns:p14="http://schemas.microsoft.com/office/powerpoint/2010/main" val="209287592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Example solution:</a:t>
            </a:r>
          </a:p>
          <a:p>
            <a:endParaRPr lang="en-US" dirty="0"/>
          </a:p>
          <a:p>
            <a:r>
              <a:rPr lang="en-US" dirty="0"/>
              <a:t>while True:</a:t>
            </a:r>
          </a:p>
          <a:p>
            <a:r>
              <a:rPr lang="en-US" dirty="0"/>
              <a:t>    try:</a:t>
            </a:r>
          </a:p>
          <a:p>
            <a:r>
              <a:rPr lang="en-US" dirty="0"/>
              <a:t>        number = int(input("Enter an integer: "))</a:t>
            </a:r>
          </a:p>
          <a:p>
            <a:r>
              <a:rPr lang="en-US" dirty="0"/>
              <a:t>        print(</a:t>
            </a:r>
            <a:r>
              <a:rPr lang="en-US" dirty="0" err="1"/>
              <a:t>f"You</a:t>
            </a:r>
            <a:r>
              <a:rPr lang="en-US" dirty="0"/>
              <a:t> entered: {number}")</a:t>
            </a:r>
          </a:p>
          <a:p>
            <a:r>
              <a:rPr lang="en-US" dirty="0"/>
              <a:t>        break</a:t>
            </a:r>
          </a:p>
          <a:p>
            <a:r>
              <a:rPr lang="en-US" dirty="0"/>
              <a:t>    except </a:t>
            </a:r>
            <a:r>
              <a:rPr lang="en-US" dirty="0" err="1"/>
              <a:t>ValueError</a:t>
            </a:r>
            <a:r>
              <a:rPr lang="en-US" dirty="0"/>
              <a:t>:</a:t>
            </a:r>
          </a:p>
          <a:p>
            <a:r>
              <a:rPr lang="en-US" dirty="0"/>
              <a:t>        print("That's not a valid integer. Try again.")</a:t>
            </a:r>
          </a:p>
          <a:p>
            <a:endParaRPr lang="en-US" dirty="0"/>
          </a:p>
        </p:txBody>
      </p:sp>
      <p:sp>
        <p:nvSpPr>
          <p:cNvPr id="4" name="Slide Number Placeholder 3"/>
          <p:cNvSpPr>
            <a:spLocks noGrp="1"/>
          </p:cNvSpPr>
          <p:nvPr>
            <p:ph type="sldNum" sz="quarter" idx="5"/>
          </p:nvPr>
        </p:nvSpPr>
        <p:spPr/>
        <p:txBody>
          <a:bodyPr/>
          <a:lstStyle/>
          <a:p>
            <a:fld id="{F963C6C0-CA37-4E53-9972-68AC0DBE4886}" type="slidenum">
              <a:rPr lang="de-AT" smtClean="0"/>
              <a:t>44</a:t>
            </a:fld>
            <a:endParaRPr lang="de-AT"/>
          </a:p>
        </p:txBody>
      </p:sp>
    </p:spTree>
    <p:extLst>
      <p:ext uri="{BB962C8B-B14F-4D97-AF65-F5344CB8AC3E}">
        <p14:creationId xmlns:p14="http://schemas.microsoft.com/office/powerpoint/2010/main" val="11253186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Why Python?</a:t>
            </a:r>
          </a:p>
          <a:p>
            <a:endParaRPr lang="en-CA" b="1" dirty="0"/>
          </a:p>
          <a:p>
            <a:pPr>
              <a:buFont typeface="Arial" panose="020B0604020202020204" pitchFamily="34" charset="0"/>
              <a:buChar char="•"/>
            </a:pPr>
            <a:r>
              <a:rPr lang="en-CA" dirty="0"/>
              <a:t>Open-source and versatile</a:t>
            </a:r>
          </a:p>
          <a:p>
            <a:pPr>
              <a:buFont typeface="Arial" panose="020B0604020202020204" pitchFamily="34" charset="0"/>
              <a:buChar char="•"/>
            </a:pPr>
            <a:endParaRPr lang="en-CA" dirty="0"/>
          </a:p>
          <a:p>
            <a:pPr>
              <a:buFont typeface="Arial" panose="020B0604020202020204" pitchFamily="34" charset="0"/>
              <a:buChar char="•"/>
            </a:pPr>
            <a:r>
              <a:rPr lang="en-CA" dirty="0"/>
              <a:t>Widely used across industries: web development, data analysis, AI</a:t>
            </a:r>
          </a:p>
          <a:p>
            <a:pPr>
              <a:buFont typeface="Arial" panose="020B0604020202020204" pitchFamily="34" charset="0"/>
              <a:buChar char="•"/>
            </a:pPr>
            <a:endParaRPr lang="en-CA" dirty="0"/>
          </a:p>
          <a:p>
            <a:pPr>
              <a:buFont typeface="Arial" panose="020B0604020202020204" pitchFamily="34" charset="0"/>
              <a:buChar char="•"/>
            </a:pPr>
            <a:r>
              <a:rPr lang="en-CA" dirty="0"/>
              <a:t>Supports a massive ecosystem of libraries and frameworks</a:t>
            </a:r>
          </a:p>
        </p:txBody>
      </p:sp>
      <p:sp>
        <p:nvSpPr>
          <p:cNvPr id="4" name="Slide Number Placeholder 3"/>
          <p:cNvSpPr>
            <a:spLocks noGrp="1"/>
          </p:cNvSpPr>
          <p:nvPr>
            <p:ph type="sldNum" sz="quarter" idx="5"/>
          </p:nvPr>
        </p:nvSpPr>
        <p:spPr/>
        <p:txBody>
          <a:bodyPr/>
          <a:lstStyle/>
          <a:p>
            <a:fld id="{F963C6C0-CA37-4E53-9972-68AC0DBE4886}" type="slidenum">
              <a:rPr lang="de-AT" smtClean="0"/>
              <a:t>9</a:t>
            </a:fld>
            <a:endParaRPr lang="de-AT"/>
          </a:p>
        </p:txBody>
      </p:sp>
    </p:spTree>
    <p:extLst>
      <p:ext uri="{BB962C8B-B14F-4D97-AF65-F5344CB8AC3E}">
        <p14:creationId xmlns:p14="http://schemas.microsoft.com/office/powerpoint/2010/main" val="7645389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742950" lvl="1" indent="-285750">
              <a:buFont typeface="Arial" panose="020B0604020202020204" pitchFamily="34" charset="0"/>
              <a:buChar char="•"/>
            </a:pPr>
            <a:r>
              <a:rPr lang="en-CA" dirty="0"/>
              <a:t>Scikit-learn, TensorFlow &amp; </a:t>
            </a:r>
            <a:r>
              <a:rPr lang="en-CA" dirty="0" err="1"/>
              <a:t>PyTorch</a:t>
            </a:r>
            <a:r>
              <a:rPr lang="en-CA" dirty="0"/>
              <a:t> - power advanced ML models</a:t>
            </a:r>
          </a:p>
          <a:p>
            <a:pPr marL="742950" lvl="1" indent="-285750">
              <a:buFont typeface="Arial" panose="020B0604020202020204" pitchFamily="34" charset="0"/>
              <a:buChar char="•"/>
            </a:pPr>
            <a:endParaRPr lang="en-CA" dirty="0"/>
          </a:p>
          <a:p>
            <a:r>
              <a:rPr lang="en-CA" b="1" dirty="0"/>
              <a:t>Why Python?</a:t>
            </a:r>
          </a:p>
          <a:p>
            <a:pPr>
              <a:buFont typeface="Arial" panose="020B0604020202020204" pitchFamily="34" charset="0"/>
              <a:buChar char="•"/>
            </a:pPr>
            <a:r>
              <a:rPr lang="en-CA" dirty="0"/>
              <a:t>Simplifies handling of complex AI workflows</a:t>
            </a:r>
          </a:p>
          <a:p>
            <a:pPr>
              <a:buFont typeface="Arial" panose="020B0604020202020204" pitchFamily="34" charset="0"/>
              <a:buChar char="•"/>
            </a:pPr>
            <a:endParaRPr lang="en-CA" dirty="0"/>
          </a:p>
          <a:p>
            <a:pPr>
              <a:buFont typeface="Arial" panose="020B0604020202020204" pitchFamily="34" charset="0"/>
              <a:buChar char="•"/>
            </a:pPr>
            <a:r>
              <a:rPr lang="en-CA" dirty="0"/>
              <a:t>Great readability and community support</a:t>
            </a:r>
          </a:p>
          <a:p>
            <a:pPr>
              <a:buFont typeface="Arial" panose="020B0604020202020204" pitchFamily="34" charset="0"/>
              <a:buChar char="•"/>
            </a:pPr>
            <a:endParaRPr lang="en-CA" dirty="0"/>
          </a:p>
          <a:p>
            <a:r>
              <a:rPr lang="en-CA" dirty="0"/>
              <a:t>Python -- utilized in the training and development of </a:t>
            </a:r>
            <a:r>
              <a:rPr lang="en-CA" dirty="0" err="1"/>
              <a:t>ChatGPT</a:t>
            </a:r>
            <a:endParaRPr lang="en-CA" dirty="0"/>
          </a:p>
          <a:p>
            <a:endParaRPr lang="en-CA" b="1" dirty="0"/>
          </a:p>
          <a:p>
            <a:r>
              <a:rPr lang="en-CA" b="0" dirty="0" err="1"/>
              <a:t>ChatGPT</a:t>
            </a:r>
            <a:r>
              <a:rPr lang="en-CA" b="0" dirty="0"/>
              <a:t> Training and Python:</a:t>
            </a:r>
          </a:p>
          <a:p>
            <a:pPr>
              <a:buFont typeface="+mj-lt"/>
              <a:buAutoNum type="arabicPeriod"/>
            </a:pPr>
            <a:r>
              <a:rPr lang="en-CA" b="0" dirty="0"/>
              <a:t>Training the Model:</a:t>
            </a:r>
          </a:p>
          <a:p>
            <a:pPr marL="742950" lvl="1" indent="-285750">
              <a:buFont typeface="+mj-lt"/>
              <a:buAutoNum type="arabicPeriod"/>
            </a:pPr>
            <a:r>
              <a:rPr lang="en-CA" b="0" dirty="0"/>
              <a:t>TensorFlow and </a:t>
            </a:r>
            <a:r>
              <a:rPr lang="en-CA" b="0" dirty="0" err="1"/>
              <a:t>PyTorch</a:t>
            </a:r>
            <a:r>
              <a:rPr lang="en-CA" b="0" dirty="0"/>
              <a:t> were used to develop the deep learning models underlying </a:t>
            </a:r>
            <a:r>
              <a:rPr lang="en-CA" b="0" dirty="0" err="1"/>
              <a:t>ChatGPT</a:t>
            </a:r>
            <a:endParaRPr lang="en-CA" b="0" dirty="0"/>
          </a:p>
          <a:p>
            <a:pPr marL="742950" lvl="1" indent="-285750">
              <a:buFont typeface="+mj-lt"/>
              <a:buAutoNum type="arabicPeriod"/>
            </a:pPr>
            <a:r>
              <a:rPr lang="en-CA" b="0" dirty="0"/>
              <a:t>These frameworks handle GPU/TPU operations required for training on large datasets.</a:t>
            </a:r>
          </a:p>
          <a:p>
            <a:pPr>
              <a:buFont typeface="+mj-lt"/>
              <a:buAutoNum type="arabicPeriod"/>
            </a:pPr>
            <a:r>
              <a:rPr lang="en-CA" b="0" dirty="0"/>
              <a:t>Data Processing:</a:t>
            </a:r>
          </a:p>
          <a:p>
            <a:pPr marL="742950" lvl="1" indent="-285750">
              <a:buFont typeface="+mj-lt"/>
              <a:buAutoNum type="arabicPeriod"/>
            </a:pPr>
            <a:r>
              <a:rPr lang="en-CA" b="0" dirty="0"/>
              <a:t>Python's </a:t>
            </a:r>
            <a:r>
              <a:rPr lang="en-CA" b="0" dirty="0" err="1"/>
              <a:t>rdata</a:t>
            </a:r>
            <a:r>
              <a:rPr lang="en-CA" b="0" dirty="0"/>
              <a:t> manipulation libraries (pandas, NumPy, regex) - used to preprocess the massive amounts of textual data required for model training</a:t>
            </a:r>
          </a:p>
          <a:p>
            <a:pPr>
              <a:buFont typeface="+mj-lt"/>
              <a:buAutoNum type="arabicPeriod"/>
            </a:pPr>
            <a:r>
              <a:rPr lang="en-CA" b="0" dirty="0"/>
              <a:t>Model Optimization:</a:t>
            </a:r>
          </a:p>
          <a:p>
            <a:pPr marL="742950" lvl="1" indent="-285750">
              <a:buFont typeface="+mj-lt"/>
              <a:buAutoNum type="arabicPeriod"/>
            </a:pPr>
            <a:r>
              <a:rPr lang="en-CA" dirty="0"/>
              <a:t>Python-based tools and frameworks for distributed computing - training of </a:t>
            </a:r>
            <a:r>
              <a:rPr lang="en-CA" dirty="0" err="1"/>
              <a:t>ChatGPT</a:t>
            </a:r>
            <a:r>
              <a:rPr lang="en-CA" dirty="0"/>
              <a:t> on supercomputers, managing multiple GPUs/TPUs simultaneously</a:t>
            </a:r>
          </a:p>
          <a:p>
            <a:pPr>
              <a:buFont typeface="+mj-lt"/>
              <a:buAutoNum type="arabicPeriod"/>
            </a:pPr>
            <a:r>
              <a:rPr lang="en-CA" b="0" dirty="0"/>
              <a:t>Serving </a:t>
            </a:r>
            <a:r>
              <a:rPr lang="en-CA" b="0" dirty="0" err="1"/>
              <a:t>ChatGPT</a:t>
            </a:r>
            <a:r>
              <a:rPr lang="en-CA" b="0" dirty="0"/>
              <a:t>:</a:t>
            </a:r>
          </a:p>
          <a:p>
            <a:pPr marL="742950" lvl="1" indent="-285750">
              <a:buFont typeface="+mj-lt"/>
              <a:buAutoNum type="arabicPeriod"/>
            </a:pPr>
            <a:r>
              <a:rPr lang="en-CA" dirty="0"/>
              <a:t>Python-based libraries and frameworks like </a:t>
            </a:r>
            <a:r>
              <a:rPr lang="en-CA" dirty="0" err="1"/>
              <a:t>FastAPI</a:t>
            </a:r>
            <a:r>
              <a:rPr lang="en-CA" dirty="0"/>
              <a:t> or Flask - used to serve the model for inference, handling user requests and generating responses</a:t>
            </a:r>
          </a:p>
          <a:p>
            <a:pPr marL="742950" lvl="1" indent="-285750">
              <a:buFont typeface="+mj-lt"/>
              <a:buAutoNum type="arabicPeriod"/>
            </a:pPr>
            <a:endParaRPr lang="en-CA" dirty="0"/>
          </a:p>
          <a:p>
            <a:r>
              <a:rPr lang="en-CA" dirty="0"/>
              <a:t>Python's combination of simplicity, extensive libraries, and community support makes it </a:t>
            </a:r>
            <a:r>
              <a:rPr lang="en-CA" b="1" dirty="0"/>
              <a:t>the go-to language for developing large-scale machine learning projects </a:t>
            </a:r>
            <a:r>
              <a:rPr lang="en-CA" dirty="0"/>
              <a:t>like </a:t>
            </a:r>
            <a:r>
              <a:rPr lang="en-CA" dirty="0" err="1"/>
              <a:t>ChatGPT</a:t>
            </a:r>
            <a:r>
              <a:rPr lang="en-CA" dirty="0"/>
              <a:t>. Would you like me to integrate this information into your presentation?</a:t>
            </a:r>
          </a:p>
          <a:p>
            <a:endParaRPr lang="en-CA" dirty="0"/>
          </a:p>
          <a:p>
            <a:endParaRPr lang="en-US" dirty="0"/>
          </a:p>
        </p:txBody>
      </p:sp>
      <p:sp>
        <p:nvSpPr>
          <p:cNvPr id="4" name="Slide Number Placeholder 3"/>
          <p:cNvSpPr>
            <a:spLocks noGrp="1"/>
          </p:cNvSpPr>
          <p:nvPr>
            <p:ph type="sldNum" sz="quarter" idx="5"/>
          </p:nvPr>
        </p:nvSpPr>
        <p:spPr/>
        <p:txBody>
          <a:bodyPr/>
          <a:lstStyle/>
          <a:p>
            <a:fld id="{F963C6C0-CA37-4E53-9972-68AC0DBE4886}" type="slidenum">
              <a:rPr lang="de-AT" smtClean="0"/>
              <a:t>10</a:t>
            </a:fld>
            <a:endParaRPr lang="de-AT"/>
          </a:p>
        </p:txBody>
      </p:sp>
    </p:spTree>
    <p:extLst>
      <p:ext uri="{BB962C8B-B14F-4D97-AF65-F5344CB8AC3E}">
        <p14:creationId xmlns:p14="http://schemas.microsoft.com/office/powerpoint/2010/main" val="42681333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dirty="0"/>
              <a:t>use of </a:t>
            </a:r>
            <a:r>
              <a:rPr dirty="0" err="1"/>
              <a:t>Jupyter</a:t>
            </a:r>
            <a:r>
              <a:rPr dirty="0"/>
              <a:t> Notebooks</a:t>
            </a:r>
            <a:endParaRPr lang="en-CA" dirty="0"/>
          </a:p>
          <a:p>
            <a:endParaRPr lang="en-CA" dirty="0"/>
          </a:p>
          <a:p>
            <a:r>
              <a:rPr dirty="0"/>
              <a:t>Demo</a:t>
            </a:r>
            <a:r>
              <a:rPr lang="en-CA" dirty="0"/>
              <a:t> - </a:t>
            </a:r>
            <a:r>
              <a:rPr dirty="0"/>
              <a:t> run a basic cell</a:t>
            </a:r>
          </a:p>
        </p:txBody>
      </p:sp>
      <p:sp>
        <p:nvSpPr>
          <p:cNvPr id="4" name="Slide Number Placeholder 3"/>
          <p:cNvSpPr>
            <a:spLocks noGrp="1"/>
          </p:cNvSpPr>
          <p:nvPr>
            <p:ph type="sldNum" sz="quarter" idx="5"/>
          </p:nvPr>
        </p:nvSpPr>
        <p:spPr/>
      </p:sp>
    </p:spTree>
    <p:extLst>
      <p:ext uri="{BB962C8B-B14F-4D97-AF65-F5344CB8AC3E}">
        <p14:creationId xmlns:p14="http://schemas.microsoft.com/office/powerpoint/2010/main" val="27508670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pPr>
              <a:buFont typeface="Arial" panose="020B0604020202020204" pitchFamily="34" charset="0"/>
              <a:buChar char="•"/>
            </a:pPr>
            <a:r>
              <a:rPr lang="en-CA" dirty="0"/>
              <a:t>Code </a:t>
            </a:r>
            <a:r>
              <a:rPr lang="en-CA" b="0" dirty="0"/>
              <a:t>as understandable as plain English</a:t>
            </a:r>
          </a:p>
          <a:p>
            <a:pPr>
              <a:buFont typeface="Arial" panose="020B0604020202020204" pitchFamily="34" charset="0"/>
              <a:buChar char="•"/>
            </a:pPr>
            <a:endParaRPr lang="en-CA" b="1" dirty="0"/>
          </a:p>
          <a:p>
            <a:pPr>
              <a:buFont typeface="Arial" panose="020B0604020202020204" pitchFamily="34" charset="0"/>
              <a:buChar char="•"/>
            </a:pPr>
            <a:r>
              <a:rPr lang="en-CA" dirty="0"/>
              <a:t>Suitability for everyday tasks (but also BIG PROJECTS!)</a:t>
            </a:r>
          </a:p>
          <a:p>
            <a:endParaRPr dirty="0"/>
          </a:p>
        </p:txBody>
      </p:sp>
      <p:sp>
        <p:nvSpPr>
          <p:cNvPr id="4" name="Slide Number Placeholder 3"/>
          <p:cNvSpPr>
            <a:spLocks noGrp="1"/>
          </p:cNvSpPr>
          <p:nvPr>
            <p:ph type="sldNum" sz="quarter" idx="5"/>
          </p:nvPr>
        </p:nvSpPr>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742950" lvl="1" indent="-285750">
              <a:buFont typeface="+mj-lt"/>
              <a:buAutoNum type="arabicPeriod"/>
            </a:pPr>
            <a:endParaRPr lang="en-CA" dirty="0"/>
          </a:p>
          <a:p>
            <a:pPr marL="742950" lvl="1" indent="-285750">
              <a:buFont typeface="+mj-lt"/>
              <a:buAutoNum type="arabicPeriod"/>
            </a:pPr>
            <a:endParaRPr lang="en-CA" dirty="0"/>
          </a:p>
          <a:p>
            <a:endParaRPr lang="en-US" dirty="0"/>
          </a:p>
        </p:txBody>
      </p:sp>
      <p:sp>
        <p:nvSpPr>
          <p:cNvPr id="4" name="Slide Number Placeholder 3"/>
          <p:cNvSpPr>
            <a:spLocks noGrp="1"/>
          </p:cNvSpPr>
          <p:nvPr>
            <p:ph type="sldNum" sz="quarter" idx="5"/>
          </p:nvPr>
        </p:nvSpPr>
        <p:spPr/>
        <p:txBody>
          <a:bodyPr/>
          <a:lstStyle/>
          <a:p>
            <a:fld id="{F963C6C0-CA37-4E53-9972-68AC0DBE4886}" type="slidenum">
              <a:rPr lang="de-AT" smtClean="0"/>
              <a:t>13</a:t>
            </a:fld>
            <a:endParaRPr lang="de-AT"/>
          </a:p>
        </p:txBody>
      </p:sp>
    </p:spTree>
    <p:extLst>
      <p:ext uri="{BB962C8B-B14F-4D97-AF65-F5344CB8AC3E}">
        <p14:creationId xmlns:p14="http://schemas.microsoft.com/office/powerpoint/2010/main" val="23167392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Binder - a free service, run by GitHub</a:t>
            </a:r>
          </a:p>
          <a:p>
            <a:endParaRPr lang="en-CA" dirty="0"/>
          </a:p>
          <a:p>
            <a:r>
              <a:rPr lang="en-CA" dirty="0"/>
              <a:t>            - run </a:t>
            </a:r>
            <a:r>
              <a:rPr lang="en-CA" dirty="0" err="1"/>
              <a:t>Jupyter</a:t>
            </a:r>
            <a:r>
              <a:rPr lang="en-CA" dirty="0"/>
              <a:t> Notebooks “in the cloud”, directly from a GitHub repository</a:t>
            </a:r>
          </a:p>
          <a:p>
            <a:r>
              <a:rPr lang="en-CA" dirty="0"/>
              <a:t>            - no need to install anything locally—the notebooks available in a browser</a:t>
            </a:r>
            <a:endParaRPr lang="en-US" dirty="0"/>
          </a:p>
        </p:txBody>
      </p:sp>
      <p:sp>
        <p:nvSpPr>
          <p:cNvPr id="4" name="Slide Number Placeholder 3"/>
          <p:cNvSpPr>
            <a:spLocks noGrp="1"/>
          </p:cNvSpPr>
          <p:nvPr>
            <p:ph type="sldNum" sz="quarter" idx="5"/>
          </p:nvPr>
        </p:nvSpPr>
        <p:spPr/>
        <p:txBody>
          <a:bodyPr/>
          <a:lstStyle/>
          <a:p>
            <a:fld id="{F963C6C0-CA37-4E53-9972-68AC0DBE4886}" type="slidenum">
              <a:rPr lang="de-AT" smtClean="0"/>
              <a:t>15</a:t>
            </a:fld>
            <a:endParaRPr lang="de-AT"/>
          </a:p>
        </p:txBody>
      </p:sp>
    </p:spTree>
    <p:extLst>
      <p:ext uri="{BB962C8B-B14F-4D97-AF65-F5344CB8AC3E}">
        <p14:creationId xmlns:p14="http://schemas.microsoft.com/office/powerpoint/2010/main" val="285725432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1_Titelfolie-3">
    <p:spTree>
      <p:nvGrpSpPr>
        <p:cNvPr id="1" name=""/>
        <p:cNvGrpSpPr/>
        <p:nvPr/>
      </p:nvGrpSpPr>
      <p:grpSpPr>
        <a:xfrm>
          <a:off x="0" y="0"/>
          <a:ext cx="0" cy="0"/>
          <a:chOff x="0" y="0"/>
          <a:chExt cx="0" cy="0"/>
        </a:xfrm>
      </p:grpSpPr>
      <p:pic>
        <p:nvPicPr>
          <p:cNvPr id="5" name="Grafik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145"/>
            <a:ext cx="12192000" cy="6863145"/>
          </a:xfrm>
          <a:prstGeom prst="rect">
            <a:avLst/>
          </a:prstGeom>
        </p:spPr>
      </p:pic>
      <p:sp>
        <p:nvSpPr>
          <p:cNvPr id="2" name="Title 1"/>
          <p:cNvSpPr>
            <a:spLocks noGrp="1"/>
          </p:cNvSpPr>
          <p:nvPr>
            <p:ph type="ctrTitle" hasCustomPrompt="1"/>
          </p:nvPr>
        </p:nvSpPr>
        <p:spPr>
          <a:xfrm>
            <a:off x="677334" y="2523258"/>
            <a:ext cx="6297612" cy="1646302"/>
          </a:xfrm>
        </p:spPr>
        <p:txBody>
          <a:bodyPr anchor="b">
            <a:noAutofit/>
          </a:bodyPr>
          <a:lstStyle>
            <a:lvl1pPr algn="l">
              <a:defRPr sz="4200" cap="all" baseline="0">
                <a:solidFill>
                  <a:srgbClr val="007934"/>
                </a:solidFill>
              </a:defRPr>
            </a:lvl1pPr>
          </a:lstStyle>
          <a:p>
            <a:r>
              <a:rPr lang="de-DE"/>
              <a:t>Titel </a:t>
            </a:r>
            <a:br>
              <a:rPr lang="de-DE"/>
            </a:br>
            <a:r>
              <a:rPr lang="de-DE"/>
              <a:t>Med uni Graz</a:t>
            </a:r>
            <a:endParaRPr lang="en-US" dirty="0"/>
          </a:p>
        </p:txBody>
      </p:sp>
      <p:sp>
        <p:nvSpPr>
          <p:cNvPr id="3" name="Subtitle 2"/>
          <p:cNvSpPr>
            <a:spLocks noGrp="1"/>
          </p:cNvSpPr>
          <p:nvPr>
            <p:ph type="subTitle" idx="1"/>
          </p:nvPr>
        </p:nvSpPr>
        <p:spPr>
          <a:xfrm>
            <a:off x="677334" y="4169557"/>
            <a:ext cx="6221730" cy="1096899"/>
          </a:xfrm>
        </p:spPr>
        <p:txBody>
          <a:bodyPr anchor="t">
            <a:normAutofit/>
          </a:bodyPr>
          <a:lstStyle>
            <a:lvl1pPr marL="0" indent="0" algn="l">
              <a:buNone/>
              <a:defRPr sz="2400">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dirty="0"/>
              <a:t>Formatvorlage des Untertitelmasters durch Klicken bearbeiten</a:t>
            </a:r>
            <a:endParaRPr lang="en-US" dirty="0"/>
          </a:p>
        </p:txBody>
      </p:sp>
      <p:pic>
        <p:nvPicPr>
          <p:cNvPr id="9" name="Grafik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70230" y="491799"/>
            <a:ext cx="3756113" cy="1487487"/>
          </a:xfrm>
          <a:prstGeom prst="rect">
            <a:avLst/>
          </a:prstGeom>
        </p:spPr>
      </p:pic>
    </p:spTree>
    <p:extLst>
      <p:ext uri="{BB962C8B-B14F-4D97-AF65-F5344CB8AC3E}">
        <p14:creationId xmlns:p14="http://schemas.microsoft.com/office/powerpoint/2010/main" val="14570978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Titelfolie-4">
    <p:spTree>
      <p:nvGrpSpPr>
        <p:cNvPr id="1" name=""/>
        <p:cNvGrpSpPr/>
        <p:nvPr/>
      </p:nvGrpSpPr>
      <p:grpSpPr>
        <a:xfrm>
          <a:off x="0" y="0"/>
          <a:ext cx="0" cy="0"/>
          <a:chOff x="0" y="0"/>
          <a:chExt cx="0" cy="0"/>
        </a:xfrm>
      </p:grpSpPr>
      <p:sp>
        <p:nvSpPr>
          <p:cNvPr id="2" name="Title 1"/>
          <p:cNvSpPr>
            <a:spLocks noGrp="1"/>
          </p:cNvSpPr>
          <p:nvPr>
            <p:ph type="ctrTitle"/>
          </p:nvPr>
        </p:nvSpPr>
        <p:spPr>
          <a:xfrm>
            <a:off x="677334" y="2224216"/>
            <a:ext cx="6297612" cy="1945344"/>
          </a:xfrm>
        </p:spPr>
        <p:txBody>
          <a:bodyPr anchor="b">
            <a:noAutofit/>
          </a:bodyPr>
          <a:lstStyle>
            <a:lvl1pPr algn="l">
              <a:defRPr sz="4200" cap="all" baseline="0">
                <a:solidFill>
                  <a:srgbClr val="007934"/>
                </a:solidFill>
              </a:defRPr>
            </a:lvl1pPr>
          </a:lstStyle>
          <a:p>
            <a:r>
              <a:rPr lang="de-DE" dirty="0"/>
              <a:t>Titelmasterformat durch Klicken bearbeiten</a:t>
            </a:r>
            <a:endParaRPr lang="en-US" dirty="0"/>
          </a:p>
        </p:txBody>
      </p:sp>
      <p:sp>
        <p:nvSpPr>
          <p:cNvPr id="3" name="Subtitle 2"/>
          <p:cNvSpPr>
            <a:spLocks noGrp="1"/>
          </p:cNvSpPr>
          <p:nvPr>
            <p:ph type="subTitle" idx="1"/>
          </p:nvPr>
        </p:nvSpPr>
        <p:spPr>
          <a:xfrm>
            <a:off x="677334" y="4169557"/>
            <a:ext cx="6221730" cy="1096899"/>
          </a:xfrm>
        </p:spPr>
        <p:txBody>
          <a:bodyPr anchor="t">
            <a:normAutofit/>
          </a:bodyPr>
          <a:lstStyle>
            <a:lvl1pPr marL="0" indent="0" algn="l">
              <a:buNone/>
              <a:defRPr sz="2400">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dirty="0"/>
              <a:t>Formatvorlage des Untertitelmasters durch Klicken bearbeiten</a:t>
            </a:r>
            <a:endParaRPr lang="en-US" dirty="0"/>
          </a:p>
        </p:txBody>
      </p:sp>
      <p:sp>
        <p:nvSpPr>
          <p:cNvPr id="4" name="Date Placeholder 3"/>
          <p:cNvSpPr>
            <a:spLocks noGrp="1"/>
          </p:cNvSpPr>
          <p:nvPr>
            <p:ph type="dt" sz="half" idx="10"/>
          </p:nvPr>
        </p:nvSpPr>
        <p:spPr>
          <a:xfrm>
            <a:off x="677334" y="6421440"/>
            <a:ext cx="911939" cy="365125"/>
          </a:xfrm>
        </p:spPr>
        <p:txBody>
          <a:bodyPr/>
          <a:lstStyle>
            <a:lvl1pPr algn="l">
              <a:defRPr/>
            </a:lvl1pPr>
          </a:lstStyle>
          <a:p>
            <a:fld id="{40A1AE8F-9E80-4D3A-A878-C6BF5F2495D1}" type="datetime1">
              <a:rPr lang="en-US" smtClean="0"/>
              <a:t>1/27/25</a:t>
            </a:fld>
            <a:endParaRPr lang="en-US" dirty="0"/>
          </a:p>
        </p:txBody>
      </p:sp>
      <p:sp>
        <p:nvSpPr>
          <p:cNvPr id="5" name="Footer Placeholder 4"/>
          <p:cNvSpPr>
            <a:spLocks noGrp="1"/>
          </p:cNvSpPr>
          <p:nvPr>
            <p:ph type="ftr" sz="quarter" idx="11"/>
          </p:nvPr>
        </p:nvSpPr>
        <p:spPr/>
        <p:txBody>
          <a:bodyPr/>
          <a:lstStyle/>
          <a:p>
            <a:r>
              <a:rPr lang="en-US"/>
              <a:t>sereina.herzog@medunigraz.at</a:t>
            </a:r>
            <a:endParaRPr lang="en-US" dirty="0"/>
          </a:p>
        </p:txBody>
      </p:sp>
      <p:sp>
        <p:nvSpPr>
          <p:cNvPr id="6" name="Slide Number Placeholder 5"/>
          <p:cNvSpPr>
            <a:spLocks noGrp="1"/>
          </p:cNvSpPr>
          <p:nvPr>
            <p:ph type="sldNum" sz="quarter" idx="12"/>
          </p:nvPr>
        </p:nvSpPr>
        <p:spPr>
          <a:xfrm>
            <a:off x="1640748" y="6428906"/>
            <a:ext cx="683339" cy="365125"/>
          </a:xfrm>
        </p:spPr>
        <p:txBody>
          <a:bodyPr/>
          <a:lstStyle/>
          <a:p>
            <a:fld id="{D57F1E4F-1CFF-5643-939E-217C01CDF565}" type="slidenum">
              <a:rPr lang="en-US" dirty="0"/>
              <a:pPr/>
              <a:t>‹#›</a:t>
            </a:fld>
            <a:endParaRPr lang="en-US" dirty="0"/>
          </a:p>
        </p:txBody>
      </p:sp>
      <p:pic>
        <p:nvPicPr>
          <p:cNvPr id="7" name="Grafik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15374" y="0"/>
            <a:ext cx="3691866" cy="6858000"/>
          </a:xfrm>
          <a:prstGeom prst="rect">
            <a:avLst/>
          </a:prstGeom>
        </p:spPr>
      </p:pic>
      <p:pic>
        <p:nvPicPr>
          <p:cNvPr id="8" name="Grafik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77334" y="598915"/>
            <a:ext cx="5235900" cy="1378800"/>
          </a:xfrm>
          <a:prstGeom prst="rect">
            <a:avLst/>
          </a:prstGeom>
        </p:spPr>
      </p:pic>
    </p:spTree>
    <p:extLst>
      <p:ext uri="{BB962C8B-B14F-4D97-AF65-F5344CB8AC3E}">
        <p14:creationId xmlns:p14="http://schemas.microsoft.com/office/powerpoint/2010/main" val="8606524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el und Inhalt-1">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de-DE" dirty="0"/>
              <a:t>Titelmasterformat durch Klicken bearbeiten</a:t>
            </a:r>
            <a:endParaRPr lang="en-US" dirty="0"/>
          </a:p>
        </p:txBody>
      </p:sp>
      <p:sp>
        <p:nvSpPr>
          <p:cNvPr id="3" name="Content Placeholder 2"/>
          <p:cNvSpPr>
            <a:spLocks noGrp="1"/>
          </p:cNvSpPr>
          <p:nvPr>
            <p:ph idx="1"/>
          </p:nvPr>
        </p:nvSpPr>
        <p:spPr/>
        <p:txBody>
          <a:bodyPr/>
          <a:lstStyle/>
          <a:p>
            <a:pPr lvl="0"/>
            <a:r>
              <a:rPr lang="de-DE" dirty="0"/>
              <a:t>Formatvorlagen des Textmasters bearbeiten</a:t>
            </a:r>
          </a:p>
          <a:p>
            <a:pPr lvl="1"/>
            <a:r>
              <a:rPr lang="de-DE" dirty="0"/>
              <a:t>Zweite Ebene</a:t>
            </a:r>
          </a:p>
          <a:p>
            <a:pPr lvl="2"/>
            <a:r>
              <a:rPr lang="de-DE" dirty="0"/>
              <a:t>Dritte Ebene</a:t>
            </a:r>
          </a:p>
          <a:p>
            <a:pPr lvl="3"/>
            <a:r>
              <a:rPr lang="de-DE" dirty="0"/>
              <a:t>Vierte Ebene</a:t>
            </a:r>
          </a:p>
          <a:p>
            <a:pPr lvl="4"/>
            <a:r>
              <a:rPr lang="de-DE" dirty="0"/>
              <a:t>Fünfte Ebene</a:t>
            </a:r>
            <a:endParaRPr lang="en-US" dirty="0"/>
          </a:p>
        </p:txBody>
      </p:sp>
      <p:sp>
        <p:nvSpPr>
          <p:cNvPr id="4" name="Date Placeholder 3"/>
          <p:cNvSpPr>
            <a:spLocks noGrp="1"/>
          </p:cNvSpPr>
          <p:nvPr>
            <p:ph type="dt" sz="half" idx="10"/>
          </p:nvPr>
        </p:nvSpPr>
        <p:spPr/>
        <p:txBody>
          <a:bodyPr/>
          <a:lstStyle/>
          <a:p>
            <a:fld id="{89F21861-B9EC-4460-8BE6-F4AA6750394C}" type="datetime1">
              <a:rPr lang="en-US" smtClean="0"/>
              <a:t>1/27/25</a:t>
            </a:fld>
            <a:endParaRPr lang="en-US" dirty="0"/>
          </a:p>
        </p:txBody>
      </p:sp>
      <p:sp>
        <p:nvSpPr>
          <p:cNvPr id="5" name="Footer Placeholder 4"/>
          <p:cNvSpPr>
            <a:spLocks noGrp="1"/>
          </p:cNvSpPr>
          <p:nvPr>
            <p:ph type="ftr" sz="quarter" idx="11"/>
          </p:nvPr>
        </p:nvSpPr>
        <p:spPr/>
        <p:txBody>
          <a:bodyPr/>
          <a:lstStyle/>
          <a:p>
            <a:r>
              <a:rPr lang="en-US"/>
              <a:t>sereina.herzog@medunigraz.at</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8170951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el und Inhalt-2">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de-DE" dirty="0"/>
              <a:t>Titelmasterformat durch Klicken bearbeiten</a:t>
            </a:r>
            <a:endParaRPr lang="en-US" dirty="0"/>
          </a:p>
        </p:txBody>
      </p:sp>
      <p:sp>
        <p:nvSpPr>
          <p:cNvPr id="3" name="Content Placeholder 2"/>
          <p:cNvSpPr>
            <a:spLocks noGrp="1"/>
          </p:cNvSpPr>
          <p:nvPr>
            <p:ph idx="1"/>
          </p:nvPr>
        </p:nvSpPr>
        <p:spPr/>
        <p:txBody>
          <a:bodyPr/>
          <a:lstStyle/>
          <a:p>
            <a:pPr lvl="0"/>
            <a:r>
              <a:rPr lang="de-DE" dirty="0"/>
              <a:t>Formatvorlagen des Textmasters bearbeiten</a:t>
            </a:r>
          </a:p>
          <a:p>
            <a:pPr lvl="1"/>
            <a:r>
              <a:rPr lang="de-DE" dirty="0"/>
              <a:t>Zweite Ebene</a:t>
            </a:r>
          </a:p>
          <a:p>
            <a:pPr lvl="2"/>
            <a:r>
              <a:rPr lang="de-DE" dirty="0"/>
              <a:t>Dritte Ebene</a:t>
            </a:r>
          </a:p>
          <a:p>
            <a:pPr lvl="3"/>
            <a:r>
              <a:rPr lang="de-DE" dirty="0"/>
              <a:t>Vierte Ebene</a:t>
            </a:r>
          </a:p>
          <a:p>
            <a:pPr lvl="4"/>
            <a:r>
              <a:rPr lang="de-DE" dirty="0"/>
              <a:t>Fünfte Ebene</a:t>
            </a:r>
            <a:endParaRPr lang="en-US" dirty="0"/>
          </a:p>
        </p:txBody>
      </p:sp>
      <p:sp>
        <p:nvSpPr>
          <p:cNvPr id="4" name="Date Placeholder 3"/>
          <p:cNvSpPr>
            <a:spLocks noGrp="1"/>
          </p:cNvSpPr>
          <p:nvPr>
            <p:ph type="dt" sz="half" idx="10"/>
          </p:nvPr>
        </p:nvSpPr>
        <p:spPr/>
        <p:txBody>
          <a:bodyPr/>
          <a:lstStyle/>
          <a:p>
            <a:fld id="{FDBE9687-529F-4366-9CF3-9FA4752A3791}" type="datetime1">
              <a:rPr lang="en-US" smtClean="0"/>
              <a:t>1/27/25</a:t>
            </a:fld>
            <a:endParaRPr lang="en-US" dirty="0"/>
          </a:p>
        </p:txBody>
      </p:sp>
      <p:sp>
        <p:nvSpPr>
          <p:cNvPr id="5" name="Footer Placeholder 4"/>
          <p:cNvSpPr>
            <a:spLocks noGrp="1"/>
          </p:cNvSpPr>
          <p:nvPr>
            <p:ph type="ftr" sz="quarter" idx="11"/>
          </p:nvPr>
        </p:nvSpPr>
        <p:spPr>
          <a:xfrm>
            <a:off x="670726" y="6349225"/>
            <a:ext cx="6297612" cy="365125"/>
          </a:xfrm>
        </p:spPr>
        <p:txBody>
          <a:bodyPr/>
          <a:lstStyle>
            <a:lvl1pPr>
              <a:defRPr sz="1000"/>
            </a:lvl1pPr>
          </a:lstStyle>
          <a:p>
            <a:r>
              <a:rPr lang="en-US" dirty="0"/>
              <a:t>sereina.herzog@medunigraz.at</a:t>
            </a:r>
          </a:p>
        </p:txBody>
      </p:sp>
      <p:sp>
        <p:nvSpPr>
          <p:cNvPr id="6" name="Slide Number Placeholder 5"/>
          <p:cNvSpPr>
            <a:spLocks noGrp="1"/>
          </p:cNvSpPr>
          <p:nvPr>
            <p:ph type="sldNum" sz="quarter" idx="12"/>
          </p:nvPr>
        </p:nvSpPr>
        <p:spPr>
          <a:xfrm>
            <a:off x="11038105" y="6312466"/>
            <a:ext cx="683339" cy="365125"/>
          </a:xfrm>
        </p:spPr>
        <p:txBody>
          <a:bodyPr/>
          <a:lstStyle>
            <a:lvl1pPr>
              <a:defRPr sz="1000"/>
            </a:lvl1pPr>
          </a:lstStyle>
          <a:p>
            <a:fld id="{D57F1E4F-1CFF-5643-939E-217C01CDF565}" type="slidenum">
              <a:rPr lang="en-US" smtClean="0"/>
              <a:pPr/>
              <a:t>‹#›</a:t>
            </a:fld>
            <a:endParaRPr lang="en-US" dirty="0"/>
          </a:p>
        </p:txBody>
      </p:sp>
      <p:pic>
        <p:nvPicPr>
          <p:cNvPr id="10" name="Grafik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96674" y="609600"/>
            <a:ext cx="1366200" cy="910800"/>
          </a:xfrm>
          <a:prstGeom prst="rect">
            <a:avLst/>
          </a:prstGeom>
        </p:spPr>
      </p:pic>
    </p:spTree>
    <p:extLst>
      <p:ext uri="{BB962C8B-B14F-4D97-AF65-F5344CB8AC3E}">
        <p14:creationId xmlns:p14="http://schemas.microsoft.com/office/powerpoint/2010/main" val="8190882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Titelmasterformat durch Klicken bearbeiten</a:t>
            </a:r>
            <a:endParaRPr lang="en-US" dirty="0"/>
          </a:p>
        </p:txBody>
      </p:sp>
      <p:sp>
        <p:nvSpPr>
          <p:cNvPr id="3" name="Content Placeholder 2"/>
          <p:cNvSpPr>
            <a:spLocks noGrp="1"/>
          </p:cNvSpPr>
          <p:nvPr>
            <p:ph sz="half" idx="1"/>
          </p:nvPr>
        </p:nvSpPr>
        <p:spPr>
          <a:xfrm>
            <a:off x="677334" y="1707508"/>
            <a:ext cx="4184035" cy="3880772"/>
          </a:xfrm>
        </p:spPr>
        <p:txBody>
          <a:bodyPr/>
          <a:lstStyle/>
          <a:p>
            <a:pPr lvl="0"/>
            <a:r>
              <a:rPr lang="de-DE" dirty="0"/>
              <a:t>Formatvorlagen des Textmasters bearbeiten</a:t>
            </a:r>
          </a:p>
          <a:p>
            <a:pPr lvl="1"/>
            <a:r>
              <a:rPr lang="de-DE" dirty="0"/>
              <a:t>Zweite Ebene</a:t>
            </a:r>
          </a:p>
          <a:p>
            <a:pPr lvl="2"/>
            <a:r>
              <a:rPr lang="de-DE" dirty="0"/>
              <a:t>Dritte Ebene</a:t>
            </a:r>
          </a:p>
          <a:p>
            <a:pPr lvl="3"/>
            <a:r>
              <a:rPr lang="de-DE" dirty="0"/>
              <a:t>Vierte Ebene</a:t>
            </a:r>
          </a:p>
          <a:p>
            <a:pPr lvl="4"/>
            <a:r>
              <a:rPr lang="de-DE" dirty="0"/>
              <a:t>Fünfte Ebene</a:t>
            </a:r>
            <a:endParaRPr lang="en-US" dirty="0"/>
          </a:p>
        </p:txBody>
      </p:sp>
      <p:sp>
        <p:nvSpPr>
          <p:cNvPr id="4" name="Content Placeholder 3"/>
          <p:cNvSpPr>
            <a:spLocks noGrp="1"/>
          </p:cNvSpPr>
          <p:nvPr>
            <p:ph sz="half" idx="2"/>
          </p:nvPr>
        </p:nvSpPr>
        <p:spPr>
          <a:xfrm>
            <a:off x="5089968" y="1707508"/>
            <a:ext cx="4184034" cy="3880773"/>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Date Placeholder 4"/>
          <p:cNvSpPr>
            <a:spLocks noGrp="1"/>
          </p:cNvSpPr>
          <p:nvPr>
            <p:ph type="dt" sz="half" idx="10"/>
          </p:nvPr>
        </p:nvSpPr>
        <p:spPr/>
        <p:txBody>
          <a:bodyPr/>
          <a:lstStyle/>
          <a:p>
            <a:fld id="{CE6E2278-9DDA-4509-9B71-DDED9F387737}" type="datetime1">
              <a:rPr lang="en-US" smtClean="0"/>
              <a:t>1/27/25</a:t>
            </a:fld>
            <a:endParaRPr lang="en-US" dirty="0"/>
          </a:p>
        </p:txBody>
      </p:sp>
      <p:sp>
        <p:nvSpPr>
          <p:cNvPr id="6" name="Footer Placeholder 5"/>
          <p:cNvSpPr>
            <a:spLocks noGrp="1"/>
          </p:cNvSpPr>
          <p:nvPr>
            <p:ph type="ftr" sz="quarter" idx="11"/>
          </p:nvPr>
        </p:nvSpPr>
        <p:spPr/>
        <p:txBody>
          <a:bodyPr/>
          <a:lstStyle/>
          <a:p>
            <a:r>
              <a:rPr lang="en-US"/>
              <a:t>sereina.herzog@medunigraz.at</a:t>
            </a:r>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dirty="0"/>
              <a:t>‹#›</a:t>
            </a:fld>
            <a:endParaRPr lang="en-US" dirty="0"/>
          </a:p>
        </p:txBody>
      </p:sp>
    </p:spTree>
    <p:extLst>
      <p:ext uri="{BB962C8B-B14F-4D97-AF65-F5344CB8AC3E}">
        <p14:creationId xmlns:p14="http://schemas.microsoft.com/office/powerpoint/2010/main" val="42820865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_Kontakt-1">
    <p:spTree>
      <p:nvGrpSpPr>
        <p:cNvPr id="1" name=""/>
        <p:cNvGrpSpPr/>
        <p:nvPr/>
      </p:nvGrpSpPr>
      <p:grpSpPr>
        <a:xfrm>
          <a:off x="0" y="0"/>
          <a:ext cx="0" cy="0"/>
          <a:chOff x="0" y="0"/>
          <a:chExt cx="0" cy="0"/>
        </a:xfrm>
      </p:grpSpPr>
      <p:pic>
        <p:nvPicPr>
          <p:cNvPr id="3" name="Grafik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4872" y="-114843"/>
            <a:ext cx="12386872" cy="6972843"/>
          </a:xfrm>
          <a:prstGeom prst="rect">
            <a:avLst/>
          </a:prstGeom>
        </p:spPr>
      </p:pic>
      <p:sp>
        <p:nvSpPr>
          <p:cNvPr id="8" name="Text Placeholder 3"/>
          <p:cNvSpPr>
            <a:spLocks noGrp="1"/>
          </p:cNvSpPr>
          <p:nvPr>
            <p:ph type="body" sz="half" idx="2"/>
          </p:nvPr>
        </p:nvSpPr>
        <p:spPr>
          <a:xfrm>
            <a:off x="774153" y="2669492"/>
            <a:ext cx="3854528" cy="2584449"/>
          </a:xfrm>
        </p:spPr>
        <p:txBody>
          <a:bodyPr>
            <a:normAutofit/>
          </a:bodyPr>
          <a:lstStyle>
            <a:lvl1pPr marL="0" indent="0">
              <a:buNone/>
              <a:defRPr sz="2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de-DE" dirty="0"/>
              <a:t>Formatvorlagen des Textmasters bearbeiten</a:t>
            </a:r>
          </a:p>
        </p:txBody>
      </p:sp>
      <p:sp>
        <p:nvSpPr>
          <p:cNvPr id="2" name="Title 1"/>
          <p:cNvSpPr>
            <a:spLocks noGrp="1"/>
          </p:cNvSpPr>
          <p:nvPr>
            <p:ph type="title" hasCustomPrompt="1"/>
          </p:nvPr>
        </p:nvSpPr>
        <p:spPr>
          <a:xfrm>
            <a:off x="774153" y="1384150"/>
            <a:ext cx="4475578" cy="1122381"/>
          </a:xfrm>
        </p:spPr>
        <p:txBody>
          <a:bodyPr anchor="ctr">
            <a:normAutofit/>
          </a:bodyPr>
          <a:lstStyle>
            <a:lvl1pPr algn="l">
              <a:defRPr sz="4400" b="0" cap="none"/>
            </a:lvl1pPr>
          </a:lstStyle>
          <a:p>
            <a:r>
              <a:rPr lang="de-DE" dirty="0"/>
              <a:t>KONTAKT</a:t>
            </a:r>
            <a:endParaRPr lang="en-US" dirty="0"/>
          </a:p>
        </p:txBody>
      </p:sp>
      <p:pic>
        <p:nvPicPr>
          <p:cNvPr id="5" name="Grafik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74153" y="347503"/>
            <a:ext cx="1727197" cy="684000"/>
          </a:xfrm>
          <a:prstGeom prst="rect">
            <a:avLst/>
          </a:prstGeom>
        </p:spPr>
      </p:pic>
    </p:spTree>
    <p:extLst>
      <p:ext uri="{BB962C8B-B14F-4D97-AF65-F5344CB8AC3E}">
        <p14:creationId xmlns:p14="http://schemas.microsoft.com/office/powerpoint/2010/main" val="18686182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Kontakt-2">
    <p:spTree>
      <p:nvGrpSpPr>
        <p:cNvPr id="1" name=""/>
        <p:cNvGrpSpPr/>
        <p:nvPr/>
      </p:nvGrpSpPr>
      <p:grpSpPr>
        <a:xfrm>
          <a:off x="0" y="0"/>
          <a:ext cx="0" cy="0"/>
          <a:chOff x="0" y="0"/>
          <a:chExt cx="0" cy="0"/>
        </a:xfrm>
      </p:grpSpPr>
      <p:pic>
        <p:nvPicPr>
          <p:cNvPr id="3" name="Grafik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0" y="0"/>
            <a:ext cx="12187430" cy="6860573"/>
          </a:xfrm>
          <a:prstGeom prst="rect">
            <a:avLst/>
          </a:prstGeom>
        </p:spPr>
      </p:pic>
      <p:sp>
        <p:nvSpPr>
          <p:cNvPr id="8" name="Text Placeholder 3"/>
          <p:cNvSpPr>
            <a:spLocks noGrp="1"/>
          </p:cNvSpPr>
          <p:nvPr>
            <p:ph type="body" sz="half" idx="2"/>
          </p:nvPr>
        </p:nvSpPr>
        <p:spPr>
          <a:xfrm>
            <a:off x="774153" y="2669492"/>
            <a:ext cx="3854528" cy="2584449"/>
          </a:xfrm>
        </p:spPr>
        <p:txBody>
          <a:bodyPr>
            <a:normAutofit/>
          </a:bodyPr>
          <a:lstStyle>
            <a:lvl1pPr marL="0" indent="0">
              <a:buNone/>
              <a:defRPr sz="2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de-DE" dirty="0"/>
              <a:t>Formatvorlagen des Textmasters bearbeiten</a:t>
            </a:r>
          </a:p>
        </p:txBody>
      </p:sp>
      <p:sp>
        <p:nvSpPr>
          <p:cNvPr id="2" name="Title 1"/>
          <p:cNvSpPr>
            <a:spLocks noGrp="1"/>
          </p:cNvSpPr>
          <p:nvPr>
            <p:ph type="title" hasCustomPrompt="1"/>
          </p:nvPr>
        </p:nvSpPr>
        <p:spPr>
          <a:xfrm>
            <a:off x="774153" y="1384150"/>
            <a:ext cx="4475578" cy="1122381"/>
          </a:xfrm>
        </p:spPr>
        <p:txBody>
          <a:bodyPr anchor="ctr">
            <a:normAutofit/>
          </a:bodyPr>
          <a:lstStyle>
            <a:lvl1pPr algn="l">
              <a:defRPr sz="4400" b="0" cap="none"/>
            </a:lvl1pPr>
          </a:lstStyle>
          <a:p>
            <a:r>
              <a:rPr lang="de-DE" dirty="0"/>
              <a:t>KONTAKT</a:t>
            </a:r>
            <a:endParaRPr lang="en-US" dirty="0"/>
          </a:p>
        </p:txBody>
      </p:sp>
      <p:pic>
        <p:nvPicPr>
          <p:cNvPr id="6" name="Grafik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74153" y="347503"/>
            <a:ext cx="1727197" cy="684000"/>
          </a:xfrm>
          <a:prstGeom prst="rect">
            <a:avLst/>
          </a:prstGeom>
        </p:spPr>
      </p:pic>
    </p:spTree>
    <p:extLst>
      <p:ext uri="{BB962C8B-B14F-4D97-AF65-F5344CB8AC3E}">
        <p14:creationId xmlns:p14="http://schemas.microsoft.com/office/powerpoint/2010/main" val="23998119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Kontakt-1">
    <p:spTree>
      <p:nvGrpSpPr>
        <p:cNvPr id="1" name=""/>
        <p:cNvGrpSpPr/>
        <p:nvPr/>
      </p:nvGrpSpPr>
      <p:grpSpPr>
        <a:xfrm>
          <a:off x="0" y="0"/>
          <a:ext cx="0" cy="0"/>
          <a:chOff x="0" y="0"/>
          <a:chExt cx="0" cy="0"/>
        </a:xfrm>
      </p:grpSpPr>
      <p:sp>
        <p:nvSpPr>
          <p:cNvPr id="8" name="Text Placeholder 3"/>
          <p:cNvSpPr>
            <a:spLocks noGrp="1"/>
          </p:cNvSpPr>
          <p:nvPr>
            <p:ph type="body" sz="half" idx="2"/>
          </p:nvPr>
        </p:nvSpPr>
        <p:spPr>
          <a:xfrm>
            <a:off x="774153" y="2669492"/>
            <a:ext cx="3854528" cy="2584449"/>
          </a:xfrm>
        </p:spPr>
        <p:txBody>
          <a:bodyPr>
            <a:normAutofit/>
          </a:bodyPr>
          <a:lstStyle>
            <a:lvl1pPr marL="0" indent="0">
              <a:buNone/>
              <a:defRPr sz="2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de-DE" dirty="0"/>
              <a:t>Formatvorlagen des Textmasters bearbeiten</a:t>
            </a:r>
          </a:p>
        </p:txBody>
      </p:sp>
      <p:sp>
        <p:nvSpPr>
          <p:cNvPr id="2" name="Title 1"/>
          <p:cNvSpPr>
            <a:spLocks noGrp="1"/>
          </p:cNvSpPr>
          <p:nvPr>
            <p:ph type="title" hasCustomPrompt="1"/>
          </p:nvPr>
        </p:nvSpPr>
        <p:spPr>
          <a:xfrm>
            <a:off x="774153" y="1384150"/>
            <a:ext cx="4475578" cy="1122381"/>
          </a:xfrm>
        </p:spPr>
        <p:txBody>
          <a:bodyPr anchor="ctr">
            <a:normAutofit/>
          </a:bodyPr>
          <a:lstStyle>
            <a:lvl1pPr algn="l">
              <a:defRPr sz="4400" b="0" cap="none"/>
            </a:lvl1pPr>
          </a:lstStyle>
          <a:p>
            <a:r>
              <a:rPr lang="de-DE" dirty="0"/>
              <a:t>KONTAKT</a:t>
            </a:r>
            <a:endParaRPr lang="en-US" dirty="0"/>
          </a:p>
        </p:txBody>
      </p:sp>
      <p:pic>
        <p:nvPicPr>
          <p:cNvPr id="6" name="Grafik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15374" y="0"/>
            <a:ext cx="3691866" cy="6858000"/>
          </a:xfrm>
          <a:prstGeom prst="rect">
            <a:avLst/>
          </a:prstGeom>
        </p:spPr>
      </p:pic>
      <p:pic>
        <p:nvPicPr>
          <p:cNvPr id="5" name="Grafik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74153" y="501189"/>
            <a:ext cx="2734151" cy="720000"/>
          </a:xfrm>
          <a:prstGeom prst="rect">
            <a:avLst/>
          </a:prstGeom>
        </p:spPr>
      </p:pic>
    </p:spTree>
    <p:extLst>
      <p:ext uri="{BB962C8B-B14F-4D97-AF65-F5344CB8AC3E}">
        <p14:creationId xmlns:p14="http://schemas.microsoft.com/office/powerpoint/2010/main" val="39178299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1/27/25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0102100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77334" y="609600"/>
            <a:ext cx="8596668" cy="910800"/>
          </a:xfrm>
          <a:prstGeom prst="rect">
            <a:avLst/>
          </a:prstGeom>
        </p:spPr>
        <p:txBody>
          <a:bodyPr vert="horz" lIns="91440" tIns="45720" rIns="91440" bIns="45720" rtlCol="0" anchor="t">
            <a:normAutofit/>
          </a:bodyPr>
          <a:lstStyle/>
          <a:p>
            <a:r>
              <a:rPr lang="de-DE" dirty="0"/>
              <a:t>Titelmasterformat durch Klicken bearbeiten</a:t>
            </a:r>
            <a:endParaRPr lang="en-US" dirty="0"/>
          </a:p>
        </p:txBody>
      </p:sp>
      <p:sp>
        <p:nvSpPr>
          <p:cNvPr id="3" name="Text Placeholder 2"/>
          <p:cNvSpPr>
            <a:spLocks noGrp="1"/>
          </p:cNvSpPr>
          <p:nvPr>
            <p:ph type="body" idx="1"/>
          </p:nvPr>
        </p:nvSpPr>
        <p:spPr>
          <a:xfrm>
            <a:off x="677334" y="1699270"/>
            <a:ext cx="8596668" cy="3880773"/>
          </a:xfrm>
          <a:prstGeom prst="rect">
            <a:avLst/>
          </a:prstGeom>
        </p:spPr>
        <p:txBody>
          <a:bodyPr vert="horz" lIns="91440" tIns="45720" rIns="91440" bIns="45720" rtlCol="0">
            <a:normAutofit/>
          </a:bodyPr>
          <a:lstStyle/>
          <a:p>
            <a:pPr lvl="0"/>
            <a:r>
              <a:rPr lang="de-DE" dirty="0"/>
              <a:t>Formatvorlagen des Textmasters bearbeiten</a:t>
            </a:r>
          </a:p>
          <a:p>
            <a:pPr lvl="1"/>
            <a:r>
              <a:rPr lang="de-DE" dirty="0"/>
              <a:t>Zweite Ebene</a:t>
            </a:r>
          </a:p>
          <a:p>
            <a:pPr lvl="2"/>
            <a:r>
              <a:rPr lang="de-DE" dirty="0"/>
              <a:t>Dritte Ebene</a:t>
            </a:r>
          </a:p>
          <a:p>
            <a:pPr lvl="3"/>
            <a:r>
              <a:rPr lang="de-DE" dirty="0"/>
              <a:t>Vierte Ebene</a:t>
            </a:r>
          </a:p>
          <a:p>
            <a:pPr lvl="4"/>
            <a:r>
              <a:rPr lang="de-DE" dirty="0"/>
              <a:t>Fünfte Ebene</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44EB3C7A-7014-4CE3-8614-AF92D250F94C}" type="datetime1">
              <a:rPr lang="en-US" smtClean="0"/>
              <a:t>1/27/25</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latin typeface="Calibri" panose="020F0502020204030204" pitchFamily="34" charset="0"/>
                <a:cs typeface="Calibri" panose="020F0502020204030204" pitchFamily="34" charset="0"/>
              </a:defRPr>
            </a:lvl1pPr>
          </a:lstStyle>
          <a:p>
            <a:r>
              <a:rPr lang="en-US"/>
              <a:t>sereina.herzog@medunigraz.at</a:t>
            </a:r>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rgbClr val="007934"/>
                </a:solidFill>
                <a:latin typeface="Calibri" panose="020F0502020204030204" pitchFamily="34" charset="0"/>
                <a:cs typeface="Calibri" panose="020F0502020204030204" pitchFamily="34" charset="0"/>
              </a:defRPr>
            </a:lvl1pPr>
          </a:lstStyle>
          <a:p>
            <a:fld id="{D57F1E4F-1CFF-5643-939E-217C01CDF565}" type="slidenum">
              <a:rPr lang="en-US" smtClean="0"/>
              <a:pPr/>
              <a:t>‹#›</a:t>
            </a:fld>
            <a:endParaRPr lang="en-US" dirty="0"/>
          </a:p>
        </p:txBody>
      </p:sp>
      <p:pic>
        <p:nvPicPr>
          <p:cNvPr id="9" name="Grafik 8"/>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10696555" y="0"/>
            <a:ext cx="1492019" cy="6858000"/>
          </a:xfrm>
          <a:prstGeom prst="rect">
            <a:avLst/>
          </a:prstGeom>
        </p:spPr>
      </p:pic>
      <p:pic>
        <p:nvPicPr>
          <p:cNvPr id="7" name="Grafik 6"/>
          <p:cNvPicPr>
            <a:picLocks noChangeAspect="1"/>
          </p:cNvPicPr>
          <p:nvPr userDrawn="1"/>
        </p:nvPicPr>
        <p:blipFill>
          <a:blip r:embed="rId12" cstate="print">
            <a:extLst>
              <a:ext uri="{28A0092B-C50C-407E-A947-70E740481C1C}">
                <a14:useLocalDpi xmlns:a14="http://schemas.microsoft.com/office/drawing/2010/main" val="0"/>
              </a:ext>
            </a:extLst>
          </a:blip>
          <a:stretch>
            <a:fillRect/>
          </a:stretch>
        </p:blipFill>
        <p:spPr>
          <a:xfrm>
            <a:off x="10696555" y="609600"/>
            <a:ext cx="1366200" cy="910800"/>
          </a:xfrm>
          <a:prstGeom prst="rect">
            <a:avLst/>
          </a:prstGeom>
        </p:spPr>
      </p:pic>
    </p:spTree>
    <p:extLst>
      <p:ext uri="{BB962C8B-B14F-4D97-AF65-F5344CB8AC3E}">
        <p14:creationId xmlns:p14="http://schemas.microsoft.com/office/powerpoint/2010/main" val="542432590"/>
      </p:ext>
    </p:extLst>
  </p:cSld>
  <p:clrMap bg1="lt1" tx1="dk1" bg2="lt2" tx2="dk2" accent1="accent1" accent2="accent2" accent3="accent3" accent4="accent4" accent5="accent5" accent6="accent6" hlink="hlink" folHlink="folHlink"/>
  <p:sldLayoutIdLst>
    <p:sldLayoutId id="2147483666" r:id="rId1"/>
    <p:sldLayoutId id="2147483661" r:id="rId2"/>
    <p:sldLayoutId id="2147483662" r:id="rId3"/>
    <p:sldLayoutId id="2147483663" r:id="rId4"/>
    <p:sldLayoutId id="2147483664" r:id="rId5"/>
    <p:sldLayoutId id="2147483667" r:id="rId6"/>
    <p:sldLayoutId id="2147483668" r:id="rId7"/>
    <p:sldLayoutId id="2147483665" r:id="rId8"/>
    <p:sldLayoutId id="2147483669" r:id="rId9"/>
  </p:sldLayoutIdLst>
  <p:hf hdr="0" dt="0"/>
  <p:txStyles>
    <p:titleStyle>
      <a:lvl1pPr algn="l" defTabSz="457200" rtl="0" eaLnBrk="1" latinLnBrk="0" hangingPunct="1">
        <a:spcBef>
          <a:spcPct val="0"/>
        </a:spcBef>
        <a:buNone/>
        <a:defRPr sz="3600" kern="1200">
          <a:solidFill>
            <a:srgbClr val="007934"/>
          </a:solidFill>
          <a:latin typeface="+mj-lt"/>
          <a:ea typeface="+mj-ea"/>
          <a:cs typeface="Calibri" panose="020F0502020204030204"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lnSpc>
          <a:spcPct val="100000"/>
        </a:lnSpc>
        <a:spcBef>
          <a:spcPts val="1000"/>
        </a:spcBef>
        <a:spcAft>
          <a:spcPts val="0"/>
        </a:spcAft>
        <a:buClr>
          <a:srgbClr val="34B233"/>
        </a:buClr>
        <a:buSzPct val="80000"/>
        <a:buFont typeface="Wingdings 3" charset="2"/>
        <a:buChar char=""/>
        <a:defRPr sz="2800" kern="1200">
          <a:solidFill>
            <a:schemeClr val="tx1">
              <a:lumMod val="75000"/>
              <a:lumOff val="25000"/>
            </a:schemeClr>
          </a:solidFill>
          <a:latin typeface="+mn-lt"/>
          <a:ea typeface="+mn-ea"/>
          <a:cs typeface="Calibri" panose="020F0502020204030204" pitchFamily="34" charset="0"/>
        </a:defRPr>
      </a:lvl1pPr>
      <a:lvl2pPr marL="742950" indent="-285750" algn="l" defTabSz="457200" rtl="0" eaLnBrk="1" latinLnBrk="0" hangingPunct="1">
        <a:lnSpc>
          <a:spcPct val="100000"/>
        </a:lnSpc>
        <a:spcBef>
          <a:spcPts val="1000"/>
        </a:spcBef>
        <a:spcAft>
          <a:spcPts val="0"/>
        </a:spcAft>
        <a:buClr>
          <a:srgbClr val="34B233"/>
        </a:buClr>
        <a:buSzPct val="80000"/>
        <a:buFont typeface="Wingdings 3" charset="2"/>
        <a:buChar char=""/>
        <a:defRPr sz="2400" kern="1200">
          <a:solidFill>
            <a:schemeClr val="tx1">
              <a:lumMod val="75000"/>
              <a:lumOff val="25000"/>
            </a:schemeClr>
          </a:solidFill>
          <a:latin typeface="+mn-lt"/>
          <a:ea typeface="+mn-ea"/>
          <a:cs typeface="Calibri" panose="020F0502020204030204" pitchFamily="34" charset="0"/>
        </a:defRPr>
      </a:lvl2pPr>
      <a:lvl3pPr marL="1143000" indent="-228600" algn="l" defTabSz="457200" rtl="0" eaLnBrk="1" latinLnBrk="0" hangingPunct="1">
        <a:lnSpc>
          <a:spcPct val="100000"/>
        </a:lnSpc>
        <a:spcBef>
          <a:spcPts val="1000"/>
        </a:spcBef>
        <a:spcAft>
          <a:spcPts val="0"/>
        </a:spcAft>
        <a:buClr>
          <a:srgbClr val="34B233"/>
        </a:buClr>
        <a:buSzPct val="80000"/>
        <a:buFont typeface="Wingdings 3" charset="2"/>
        <a:buChar char=""/>
        <a:defRPr sz="2000" kern="1200">
          <a:solidFill>
            <a:schemeClr val="tx1">
              <a:lumMod val="75000"/>
              <a:lumOff val="25000"/>
            </a:schemeClr>
          </a:solidFill>
          <a:latin typeface="+mn-lt"/>
          <a:ea typeface="+mn-ea"/>
          <a:cs typeface="Calibri" panose="020F0502020204030204" pitchFamily="34" charset="0"/>
        </a:defRPr>
      </a:lvl3pPr>
      <a:lvl4pPr marL="1600200" indent="-228600" algn="l" defTabSz="457200" rtl="0" eaLnBrk="1" latinLnBrk="0" hangingPunct="1">
        <a:lnSpc>
          <a:spcPct val="100000"/>
        </a:lnSpc>
        <a:spcBef>
          <a:spcPts val="1000"/>
        </a:spcBef>
        <a:spcAft>
          <a:spcPts val="0"/>
        </a:spcAft>
        <a:buClr>
          <a:srgbClr val="34B233"/>
        </a:buClr>
        <a:buSzPct val="80000"/>
        <a:buFont typeface="Wingdings 3" charset="2"/>
        <a:buChar char=""/>
        <a:defRPr sz="1600" kern="1200">
          <a:solidFill>
            <a:schemeClr val="tx1">
              <a:lumMod val="75000"/>
              <a:lumOff val="25000"/>
            </a:schemeClr>
          </a:solidFill>
          <a:latin typeface="+mn-lt"/>
          <a:ea typeface="+mn-ea"/>
          <a:cs typeface="Calibri" panose="020F0502020204030204" pitchFamily="34" charset="0"/>
        </a:defRPr>
      </a:lvl4pPr>
      <a:lvl5pPr marL="2057400" indent="-228600" algn="l" defTabSz="457200" rtl="0" eaLnBrk="1" latinLnBrk="0" hangingPunct="1">
        <a:lnSpc>
          <a:spcPct val="100000"/>
        </a:lnSpc>
        <a:spcBef>
          <a:spcPts val="1000"/>
        </a:spcBef>
        <a:spcAft>
          <a:spcPts val="0"/>
        </a:spcAft>
        <a:buClr>
          <a:srgbClr val="34B233"/>
        </a:buClr>
        <a:buSzPct val="80000"/>
        <a:buFont typeface="Wingdings 3" charset="2"/>
        <a:buChar char=""/>
        <a:defRPr sz="1600" kern="1200">
          <a:solidFill>
            <a:schemeClr val="tx1">
              <a:lumMod val="75000"/>
              <a:lumOff val="25000"/>
            </a:schemeClr>
          </a:solidFill>
          <a:latin typeface="+mn-lt"/>
          <a:ea typeface="+mn-ea"/>
          <a:cs typeface="Calibri" panose="020F0502020204030204" pitchFamily="34" charset="0"/>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3" Type="http://schemas.openxmlformats.org/officeDocument/2006/relationships/hyperlink" Target="https://jupyter.org/try-jupyter/tree/" TargetMode="External"/><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30.xml"/><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32.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9.xml"/><Relationship Id="rId4" Type="http://schemas.openxmlformats.org/officeDocument/2006/relationships/image" Target="../media/image12.jpe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a:xfrm>
            <a:off x="677333" y="2523258"/>
            <a:ext cx="9102346" cy="1646302"/>
          </a:xfrm>
        </p:spPr>
        <p:txBody>
          <a:bodyPr/>
          <a:lstStyle/>
          <a:p>
            <a:r>
              <a:rPr lang="en-US" b="1" cap="none" dirty="0"/>
              <a:t>Introduction to scientific programing – Linux, python and R</a:t>
            </a:r>
            <a:endParaRPr lang="de-AT" b="1" dirty="0"/>
          </a:p>
        </p:txBody>
      </p:sp>
      <p:sp>
        <p:nvSpPr>
          <p:cNvPr id="3" name="Untertitel 2"/>
          <p:cNvSpPr>
            <a:spLocks noGrp="1"/>
          </p:cNvSpPr>
          <p:nvPr>
            <p:ph type="subTitle" idx="1"/>
          </p:nvPr>
        </p:nvSpPr>
        <p:spPr>
          <a:xfrm>
            <a:off x="677333" y="4360057"/>
            <a:ext cx="9895416" cy="2116943"/>
          </a:xfrm>
        </p:spPr>
        <p:txBody>
          <a:bodyPr>
            <a:normAutofit/>
          </a:bodyPr>
          <a:lstStyle/>
          <a:p>
            <a:endParaRPr lang="de-DE" sz="2200" baseline="30000" dirty="0"/>
          </a:p>
          <a:p>
            <a:r>
              <a:rPr lang="de-DE" sz="2400" dirty="0"/>
              <a:t>Ass-Prof </a:t>
            </a:r>
            <a:r>
              <a:rPr lang="de-DE" sz="2400" dirty="0" err="1"/>
              <a:t>Sereina</a:t>
            </a:r>
            <a:r>
              <a:rPr lang="de-DE" sz="2400" dirty="0"/>
              <a:t> Herzog, PhD</a:t>
            </a:r>
          </a:p>
          <a:p>
            <a:r>
              <a:rPr lang="de-DE" sz="2400" dirty="0"/>
              <a:t>Ass-Prof Iva </a:t>
            </a:r>
            <a:r>
              <a:rPr lang="de-DE" sz="2400" dirty="0" err="1"/>
              <a:t>Pritišanac</a:t>
            </a:r>
            <a:r>
              <a:rPr lang="de-DE" sz="2400" dirty="0"/>
              <a:t>, PhD</a:t>
            </a:r>
          </a:p>
          <a:p>
            <a:r>
              <a:rPr lang="de-DE" sz="2400" dirty="0"/>
              <a:t>Ass-Prof Pedro Sanchez Murcia, PhD</a:t>
            </a:r>
            <a:endParaRPr lang="pt-BR" dirty="0"/>
          </a:p>
          <a:p>
            <a:endParaRPr lang="pt-BR" dirty="0"/>
          </a:p>
          <a:p>
            <a:endParaRPr lang="pt-BR" dirty="0"/>
          </a:p>
          <a:p>
            <a:endParaRPr lang="de-AT" dirty="0"/>
          </a:p>
        </p:txBody>
      </p:sp>
    </p:spTree>
    <p:extLst>
      <p:ext uri="{BB962C8B-B14F-4D97-AF65-F5344CB8AC3E}">
        <p14:creationId xmlns:p14="http://schemas.microsoft.com/office/powerpoint/2010/main" val="16431068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EEFA09-6FC4-F36E-CC8C-BC824B8DD5E9}"/>
              </a:ext>
            </a:extLst>
          </p:cNvPr>
          <p:cNvSpPr>
            <a:spLocks noGrp="1"/>
          </p:cNvSpPr>
          <p:nvPr>
            <p:ph type="title"/>
          </p:nvPr>
        </p:nvSpPr>
        <p:spPr/>
        <p:txBody>
          <a:bodyPr/>
          <a:lstStyle/>
          <a:p>
            <a:r>
              <a:rPr lang="en-CA" b="1" dirty="0"/>
              <a:t>Versatility of Python</a:t>
            </a:r>
            <a:endParaRPr lang="en-US" dirty="0"/>
          </a:p>
        </p:txBody>
      </p:sp>
      <p:sp>
        <p:nvSpPr>
          <p:cNvPr id="3" name="Content Placeholder 2">
            <a:extLst>
              <a:ext uri="{FF2B5EF4-FFF2-40B4-BE49-F238E27FC236}">
                <a16:creationId xmlns:a16="http://schemas.microsoft.com/office/drawing/2014/main" id="{712846C7-9F71-0A32-0617-BECD12B26254}"/>
              </a:ext>
            </a:extLst>
          </p:cNvPr>
          <p:cNvSpPr>
            <a:spLocks noGrp="1"/>
          </p:cNvSpPr>
          <p:nvPr>
            <p:ph idx="1"/>
          </p:nvPr>
        </p:nvSpPr>
        <p:spPr>
          <a:xfrm>
            <a:off x="44845" y="1679130"/>
            <a:ext cx="8596668" cy="4423136"/>
          </a:xfrm>
        </p:spPr>
        <p:txBody>
          <a:bodyPr>
            <a:normAutofit lnSpcReduction="10000"/>
          </a:bodyPr>
          <a:lstStyle/>
          <a:p>
            <a:r>
              <a:rPr lang="en-CA" b="1" dirty="0"/>
              <a:t>Python in AI and Machine Learning</a:t>
            </a:r>
          </a:p>
          <a:p>
            <a:pPr>
              <a:buFont typeface="Arial" panose="020B0604020202020204" pitchFamily="34" charset="0"/>
              <a:buChar char="•"/>
            </a:pPr>
            <a:r>
              <a:rPr lang="en-CA" b="1" dirty="0"/>
              <a:t>Machine Learning</a:t>
            </a:r>
            <a:r>
              <a:rPr lang="en-CA" dirty="0"/>
              <a:t>:</a:t>
            </a:r>
          </a:p>
          <a:p>
            <a:pPr marL="742950" lvl="1" indent="-285750">
              <a:buFont typeface="Arial" panose="020B0604020202020204" pitchFamily="34" charset="0"/>
              <a:buChar char="•"/>
            </a:pPr>
            <a:r>
              <a:rPr lang="en-CA" dirty="0"/>
              <a:t>Libraries: scikit-learn, TensorFlow &amp; </a:t>
            </a:r>
            <a:r>
              <a:rPr lang="en-CA" dirty="0" err="1"/>
              <a:t>PyTorch</a:t>
            </a:r>
            <a:r>
              <a:rPr lang="en-CA" dirty="0"/>
              <a:t> </a:t>
            </a:r>
          </a:p>
          <a:p>
            <a:pPr marL="742950" lvl="1" indent="-285750">
              <a:buFont typeface="Arial" panose="020B0604020202020204" pitchFamily="34" charset="0"/>
              <a:buChar char="•"/>
            </a:pPr>
            <a:r>
              <a:rPr lang="en-CA" dirty="0"/>
              <a:t>Simple syntax - rapid prototyping</a:t>
            </a:r>
          </a:p>
          <a:p>
            <a:pPr marL="742950" lvl="1" indent="-285750">
              <a:buFont typeface="Arial" panose="020B0604020202020204" pitchFamily="34" charset="0"/>
              <a:buChar char="•"/>
            </a:pPr>
            <a:endParaRPr lang="en-CA" dirty="0"/>
          </a:p>
          <a:p>
            <a:pPr>
              <a:buFont typeface="Arial" panose="020B0604020202020204" pitchFamily="34" charset="0"/>
              <a:buChar char="•"/>
            </a:pPr>
            <a:r>
              <a:rPr lang="en-CA" b="1" dirty="0"/>
              <a:t>Artificial Intelligence</a:t>
            </a:r>
            <a:r>
              <a:rPr lang="en-CA" dirty="0"/>
              <a:t>:</a:t>
            </a:r>
          </a:p>
          <a:p>
            <a:pPr marL="742950" lvl="1" indent="-285750">
              <a:buFont typeface="Arial" panose="020B0604020202020204" pitchFamily="34" charset="0"/>
              <a:buChar char="•"/>
            </a:pPr>
            <a:r>
              <a:rPr lang="en-CA" dirty="0"/>
              <a:t>Natural language processing, image recognition</a:t>
            </a:r>
          </a:p>
          <a:p>
            <a:pPr marL="742950" lvl="1" indent="-285750">
              <a:buFont typeface="Arial" panose="020B0604020202020204" pitchFamily="34" charset="0"/>
              <a:buChar char="•"/>
            </a:pPr>
            <a:r>
              <a:rPr lang="en-CA" dirty="0"/>
              <a:t>Used in tools like </a:t>
            </a:r>
            <a:r>
              <a:rPr lang="en-CA" dirty="0" err="1"/>
              <a:t>ChatGPT</a:t>
            </a:r>
            <a:r>
              <a:rPr lang="en-CA" dirty="0"/>
              <a:t>, autonomous vehicles,</a:t>
            </a:r>
          </a:p>
          <a:p>
            <a:pPr marL="457200" lvl="1" indent="0">
              <a:buNone/>
            </a:pPr>
            <a:r>
              <a:rPr lang="en-CA" dirty="0"/>
              <a:t>&amp; predictive analytics</a:t>
            </a:r>
          </a:p>
        </p:txBody>
      </p:sp>
      <p:sp>
        <p:nvSpPr>
          <p:cNvPr id="5" name="Slide Number Placeholder 4">
            <a:extLst>
              <a:ext uri="{FF2B5EF4-FFF2-40B4-BE49-F238E27FC236}">
                <a16:creationId xmlns:a16="http://schemas.microsoft.com/office/drawing/2014/main" id="{882BA270-AF75-F667-7CE8-3612B473EB3C}"/>
              </a:ext>
            </a:extLst>
          </p:cNvPr>
          <p:cNvSpPr>
            <a:spLocks noGrp="1"/>
          </p:cNvSpPr>
          <p:nvPr>
            <p:ph type="sldNum" sz="quarter" idx="12"/>
          </p:nvPr>
        </p:nvSpPr>
        <p:spPr>
          <a:xfrm>
            <a:off x="9981313" y="6419187"/>
            <a:ext cx="683339" cy="365125"/>
          </a:xfrm>
        </p:spPr>
        <p:txBody>
          <a:bodyPr/>
          <a:lstStyle/>
          <a:p>
            <a:fld id="{C1FF6DA9-008F-8B48-92A6-B652298478BF}" type="slidenum">
              <a:rPr lang="en-US" smtClean="0"/>
              <a:t>10</a:t>
            </a:fld>
            <a:endParaRPr lang="en-US"/>
          </a:p>
        </p:txBody>
      </p:sp>
      <p:pic>
        <p:nvPicPr>
          <p:cNvPr id="7" name="Picture 2" descr="Python: Top 10 Python Libraries to Learn and Use">
            <a:extLst>
              <a:ext uri="{FF2B5EF4-FFF2-40B4-BE49-F238E27FC236}">
                <a16:creationId xmlns:a16="http://schemas.microsoft.com/office/drawing/2014/main" id="{AED39302-1D7C-F9BD-16FB-A9123305C5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94305" y="1610435"/>
            <a:ext cx="4597695" cy="399960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951638AE-E300-76D0-74EC-12687B1A0772}"/>
              </a:ext>
            </a:extLst>
          </p:cNvPr>
          <p:cNvSpPr txBox="1"/>
          <p:nvPr/>
        </p:nvSpPr>
        <p:spPr>
          <a:xfrm>
            <a:off x="7594305" y="5546598"/>
            <a:ext cx="7410450" cy="307777"/>
          </a:xfrm>
          <a:prstGeom prst="rect">
            <a:avLst/>
          </a:prstGeom>
          <a:noFill/>
        </p:spPr>
        <p:txBody>
          <a:bodyPr wrap="square">
            <a:spAutoFit/>
          </a:bodyPr>
          <a:lstStyle/>
          <a:p>
            <a:r>
              <a:rPr lang="en-US" sz="1400" dirty="0">
                <a:latin typeface="Arial" panose="020B0604020202020204" pitchFamily="34" charset="0"/>
                <a:cs typeface="Arial" panose="020B0604020202020204" pitchFamily="34" charset="0"/>
              </a:rPr>
              <a:t>Source https://</a:t>
            </a:r>
            <a:r>
              <a:rPr lang="en-US" sz="1400" dirty="0" err="1">
                <a:latin typeface="Arial" panose="020B0604020202020204" pitchFamily="34" charset="0"/>
                <a:cs typeface="Arial" panose="020B0604020202020204" pitchFamily="34" charset="0"/>
              </a:rPr>
              <a:t>datarundown.com</a:t>
            </a:r>
            <a:r>
              <a:rPr lang="en-US" sz="1400" dirty="0">
                <a:latin typeface="Arial" panose="020B0604020202020204" pitchFamily="34" charset="0"/>
                <a:cs typeface="Arial" panose="020B0604020202020204" pitchFamily="34" charset="0"/>
              </a:rPr>
              <a:t>/python-top10-libraries/</a:t>
            </a:r>
          </a:p>
        </p:txBody>
      </p:sp>
      <p:sp>
        <p:nvSpPr>
          <p:cNvPr id="9" name="Rectangle 8">
            <a:extLst>
              <a:ext uri="{FF2B5EF4-FFF2-40B4-BE49-F238E27FC236}">
                <a16:creationId xmlns:a16="http://schemas.microsoft.com/office/drawing/2014/main" id="{5488F618-FBE9-2110-FAFB-735D255A3555}"/>
              </a:ext>
            </a:extLst>
          </p:cNvPr>
          <p:cNvSpPr/>
          <p:nvPr/>
        </p:nvSpPr>
        <p:spPr>
          <a:xfrm>
            <a:off x="7810500" y="3429000"/>
            <a:ext cx="4038600" cy="637378"/>
          </a:xfrm>
          <a:prstGeom prst="rect">
            <a:avLst/>
          </a:prstGeom>
          <a:noFill/>
          <a:ln w="5715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31B94CE-E99A-5B5A-D69F-75058F3FD600}"/>
              </a:ext>
            </a:extLst>
          </p:cNvPr>
          <p:cNvSpPr/>
          <p:nvPr/>
        </p:nvSpPr>
        <p:spPr>
          <a:xfrm>
            <a:off x="9825008" y="4066378"/>
            <a:ext cx="2024092" cy="501140"/>
          </a:xfrm>
          <a:prstGeom prst="rect">
            <a:avLst/>
          </a:prstGeom>
          <a:noFill/>
          <a:ln w="5715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ußzeilenplatzhalter 3">
            <a:extLst>
              <a:ext uri="{FF2B5EF4-FFF2-40B4-BE49-F238E27FC236}">
                <a16:creationId xmlns:a16="http://schemas.microsoft.com/office/drawing/2014/main" id="{51980160-A1C5-3D9B-9D20-373E01FFADE9}"/>
              </a:ext>
            </a:extLst>
          </p:cNvPr>
          <p:cNvSpPr>
            <a:spLocks noGrp="1"/>
          </p:cNvSpPr>
          <p:nvPr>
            <p:ph type="ftr" sz="quarter" idx="11"/>
          </p:nvPr>
        </p:nvSpPr>
        <p:spPr>
          <a:xfrm>
            <a:off x="670726" y="6349225"/>
            <a:ext cx="6297612" cy="365125"/>
          </a:xfrm>
        </p:spPr>
        <p:txBody>
          <a:bodyPr/>
          <a:lstStyle/>
          <a:p>
            <a:r>
              <a:rPr lang="en-US" dirty="0"/>
              <a:t>Python | </a:t>
            </a:r>
            <a:r>
              <a:rPr lang="en-US" dirty="0" err="1"/>
              <a:t>iva.pritisanac@medunigraz.at</a:t>
            </a:r>
            <a:endParaRPr lang="en-US" dirty="0"/>
          </a:p>
        </p:txBody>
      </p:sp>
    </p:spTree>
    <p:extLst>
      <p:ext uri="{BB962C8B-B14F-4D97-AF65-F5344CB8AC3E}">
        <p14:creationId xmlns:p14="http://schemas.microsoft.com/office/powerpoint/2010/main" val="4288284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a:t>Day 1: Introduction to Python</a:t>
            </a:r>
          </a:p>
        </p:txBody>
      </p:sp>
      <p:sp>
        <p:nvSpPr>
          <p:cNvPr id="3" name="Content Placeholder 2"/>
          <p:cNvSpPr>
            <a:spLocks noGrp="1"/>
          </p:cNvSpPr>
          <p:nvPr>
            <p:ph idx="1"/>
          </p:nvPr>
        </p:nvSpPr>
        <p:spPr>
          <a:xfrm>
            <a:off x="677333" y="1699270"/>
            <a:ext cx="10056927" cy="4840678"/>
          </a:xfrm>
        </p:spPr>
        <p:txBody>
          <a:bodyPr>
            <a:normAutofit/>
          </a:bodyPr>
          <a:lstStyle/>
          <a:p>
            <a:r>
              <a:rPr lang="en-CA" dirty="0"/>
              <a:t>When use </a:t>
            </a:r>
            <a:r>
              <a:rPr dirty="0"/>
              <a:t>Python?</a:t>
            </a:r>
            <a:endParaRPr lang="en-CA" dirty="0"/>
          </a:p>
          <a:p>
            <a:r>
              <a:rPr lang="en-CA" dirty="0"/>
              <a:t>Data analysis, scripting, machine learning, …</a:t>
            </a:r>
          </a:p>
          <a:p>
            <a:endParaRPr lang="en-CA" dirty="0"/>
          </a:p>
          <a:p>
            <a:r>
              <a:rPr lang="en-CA" dirty="0"/>
              <a:t>General-purpose programming language </a:t>
            </a:r>
          </a:p>
          <a:p>
            <a:pPr lvl="1"/>
            <a:r>
              <a:rPr lang="en-CA" dirty="0"/>
              <a:t>interpreted</a:t>
            </a:r>
          </a:p>
          <a:p>
            <a:pPr lvl="1"/>
            <a:r>
              <a:rPr lang="en-CA" dirty="0"/>
              <a:t>slower than compiled languages</a:t>
            </a:r>
          </a:p>
          <a:p>
            <a:endParaRPr dirty="0"/>
          </a:p>
        </p:txBody>
      </p:sp>
      <p:sp>
        <p:nvSpPr>
          <p:cNvPr id="4" name="Fußzeilenplatzhalter 3">
            <a:extLst>
              <a:ext uri="{FF2B5EF4-FFF2-40B4-BE49-F238E27FC236}">
                <a16:creationId xmlns:a16="http://schemas.microsoft.com/office/drawing/2014/main" id="{0E9C56AB-76E7-1453-ABB0-C085513E255E}"/>
              </a:ext>
            </a:extLst>
          </p:cNvPr>
          <p:cNvSpPr>
            <a:spLocks noGrp="1"/>
          </p:cNvSpPr>
          <p:nvPr>
            <p:ph type="ftr" sz="quarter" idx="11"/>
          </p:nvPr>
        </p:nvSpPr>
        <p:spPr>
          <a:xfrm>
            <a:off x="670726" y="6349225"/>
            <a:ext cx="6297612" cy="365125"/>
          </a:xfrm>
        </p:spPr>
        <p:txBody>
          <a:bodyPr/>
          <a:lstStyle/>
          <a:p>
            <a:r>
              <a:rPr lang="en-US" dirty="0"/>
              <a:t>Python | </a:t>
            </a:r>
            <a:r>
              <a:rPr lang="en-US" dirty="0" err="1"/>
              <a:t>iva.pritisanac@medunigraz.at</a:t>
            </a:r>
            <a:endParaRPr lang="en-US" dirty="0"/>
          </a:p>
        </p:txBody>
      </p:sp>
    </p:spTree>
    <p:extLst>
      <p:ext uri="{BB962C8B-B14F-4D97-AF65-F5344CB8AC3E}">
        <p14:creationId xmlns:p14="http://schemas.microsoft.com/office/powerpoint/2010/main" val="41072029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a:t>Day 1: Introduction to Python</a:t>
            </a:r>
          </a:p>
        </p:txBody>
      </p:sp>
      <p:sp>
        <p:nvSpPr>
          <p:cNvPr id="3" name="Content Placeholder 2"/>
          <p:cNvSpPr>
            <a:spLocks noGrp="1"/>
          </p:cNvSpPr>
          <p:nvPr>
            <p:ph idx="1"/>
          </p:nvPr>
        </p:nvSpPr>
        <p:spPr>
          <a:xfrm>
            <a:off x="677333" y="1699270"/>
            <a:ext cx="10056927" cy="4840678"/>
          </a:xfrm>
        </p:spPr>
        <p:txBody>
          <a:bodyPr>
            <a:normAutofit/>
          </a:bodyPr>
          <a:lstStyle/>
          <a:p>
            <a:r>
              <a:rPr lang="en-CA" dirty="0"/>
              <a:t>When use </a:t>
            </a:r>
            <a:r>
              <a:rPr dirty="0"/>
              <a:t>Python?</a:t>
            </a:r>
            <a:endParaRPr lang="en-CA" dirty="0"/>
          </a:p>
          <a:p>
            <a:r>
              <a:rPr lang="en-CA" dirty="0"/>
              <a:t>Data analysis, scripting, machine learning, …</a:t>
            </a:r>
          </a:p>
          <a:p>
            <a:endParaRPr lang="en-CA" dirty="0"/>
          </a:p>
          <a:p>
            <a:r>
              <a:rPr lang="en-CA" dirty="0"/>
              <a:t>General-purpose programming language </a:t>
            </a:r>
          </a:p>
          <a:p>
            <a:pPr lvl="1"/>
            <a:r>
              <a:rPr lang="en-CA" dirty="0"/>
              <a:t>interpreted</a:t>
            </a:r>
          </a:p>
          <a:p>
            <a:pPr lvl="1"/>
            <a:r>
              <a:rPr lang="en-CA" dirty="0"/>
              <a:t>slower than compiled languages</a:t>
            </a:r>
          </a:p>
          <a:p>
            <a:endParaRPr dirty="0"/>
          </a:p>
        </p:txBody>
      </p:sp>
      <p:pic>
        <p:nvPicPr>
          <p:cNvPr id="5" name="Picture 4">
            <a:extLst>
              <a:ext uri="{FF2B5EF4-FFF2-40B4-BE49-F238E27FC236}">
                <a16:creationId xmlns:a16="http://schemas.microsoft.com/office/drawing/2014/main" id="{B34FBA13-9BE6-A164-2C19-B1FFBDD2A77C}"/>
              </a:ext>
            </a:extLst>
          </p:cNvPr>
          <p:cNvPicPr>
            <a:picLocks noChangeAspect="1"/>
          </p:cNvPicPr>
          <p:nvPr/>
        </p:nvPicPr>
        <p:blipFill>
          <a:blip r:embed="rId3"/>
          <a:stretch>
            <a:fillRect/>
          </a:stretch>
        </p:blipFill>
        <p:spPr>
          <a:xfrm>
            <a:off x="5364615" y="1699270"/>
            <a:ext cx="6827385" cy="5158730"/>
          </a:xfrm>
          <a:prstGeom prst="rect">
            <a:avLst/>
          </a:prstGeom>
        </p:spPr>
      </p:pic>
      <p:sp>
        <p:nvSpPr>
          <p:cNvPr id="6" name="Rounded Rectangle 5">
            <a:extLst>
              <a:ext uri="{FF2B5EF4-FFF2-40B4-BE49-F238E27FC236}">
                <a16:creationId xmlns:a16="http://schemas.microsoft.com/office/drawing/2014/main" id="{D8A4285B-FF1E-ED5A-1836-C55B738E98FB}"/>
              </a:ext>
            </a:extLst>
          </p:cNvPr>
          <p:cNvSpPr/>
          <p:nvPr/>
        </p:nvSpPr>
        <p:spPr>
          <a:xfrm>
            <a:off x="5364615" y="2922105"/>
            <a:ext cx="6827385" cy="655982"/>
          </a:xfrm>
          <a:prstGeom prst="roundRect">
            <a:avLst/>
          </a:prstGeom>
          <a:solidFill>
            <a:srgbClr val="0070C0"/>
          </a:solidFill>
          <a:ln>
            <a:solidFill>
              <a:schemeClr val="tx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4AC71CF3-8B72-AF71-BDEA-A3677E530E53}"/>
              </a:ext>
            </a:extLst>
          </p:cNvPr>
          <p:cNvSpPr txBox="1"/>
          <p:nvPr/>
        </p:nvSpPr>
        <p:spPr>
          <a:xfrm>
            <a:off x="2792481" y="6525207"/>
            <a:ext cx="7410450" cy="307777"/>
          </a:xfrm>
          <a:prstGeom prst="rect">
            <a:avLst/>
          </a:prstGeom>
          <a:noFill/>
        </p:spPr>
        <p:txBody>
          <a:bodyPr wrap="square">
            <a:spAutoFit/>
          </a:bodyPr>
          <a:lstStyle/>
          <a:p>
            <a:r>
              <a:rPr lang="en-US" sz="1400" dirty="0">
                <a:latin typeface="Arial" panose="020B0604020202020204" pitchFamily="34" charset="0"/>
                <a:cs typeface="Arial" panose="020B0604020202020204" pitchFamily="34" charset="0"/>
              </a:rPr>
              <a:t>Source https://</a:t>
            </a:r>
            <a:r>
              <a:rPr lang="en-US" sz="1400" dirty="0" err="1">
                <a:latin typeface="Arial" panose="020B0604020202020204" pitchFamily="34" charset="0"/>
                <a:cs typeface="Arial" panose="020B0604020202020204" pitchFamily="34" charset="0"/>
              </a:rPr>
              <a:t>www.python.org</a:t>
            </a:r>
            <a:r>
              <a:rPr lang="en-US" sz="1400" dirty="0">
                <a:latin typeface="Arial" panose="020B0604020202020204" pitchFamily="34" charset="0"/>
                <a:cs typeface="Arial" panose="020B0604020202020204" pitchFamily="34" charset="0"/>
              </a:rPr>
              <a:t>/</a:t>
            </a:r>
          </a:p>
        </p:txBody>
      </p:sp>
      <p:sp>
        <p:nvSpPr>
          <p:cNvPr id="8" name="Fußzeilenplatzhalter 3">
            <a:extLst>
              <a:ext uri="{FF2B5EF4-FFF2-40B4-BE49-F238E27FC236}">
                <a16:creationId xmlns:a16="http://schemas.microsoft.com/office/drawing/2014/main" id="{FED5F432-6952-CE53-CEA4-490BE4811943}"/>
              </a:ext>
            </a:extLst>
          </p:cNvPr>
          <p:cNvSpPr>
            <a:spLocks noGrp="1"/>
          </p:cNvSpPr>
          <p:nvPr>
            <p:ph type="ftr" sz="quarter" idx="11"/>
          </p:nvPr>
        </p:nvSpPr>
        <p:spPr>
          <a:xfrm>
            <a:off x="670726" y="6349225"/>
            <a:ext cx="6297612" cy="365125"/>
          </a:xfrm>
        </p:spPr>
        <p:txBody>
          <a:bodyPr/>
          <a:lstStyle/>
          <a:p>
            <a:r>
              <a:rPr lang="en-US" dirty="0"/>
              <a:t>Python | </a:t>
            </a:r>
            <a:r>
              <a:rPr lang="en-US" dirty="0" err="1"/>
              <a:t>iva.pritisanac@medunigraz.at</a:t>
            </a:r>
            <a:endParaRPr lang="en-US"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A07F2C-AB3C-8FB1-760C-47C63FBF292C}"/>
              </a:ext>
            </a:extLst>
          </p:cNvPr>
          <p:cNvSpPr>
            <a:spLocks noGrp="1"/>
          </p:cNvSpPr>
          <p:nvPr>
            <p:ph type="title"/>
          </p:nvPr>
        </p:nvSpPr>
        <p:spPr>
          <a:xfrm>
            <a:off x="677334" y="311426"/>
            <a:ext cx="8596668" cy="910800"/>
          </a:xfrm>
        </p:spPr>
        <p:txBody>
          <a:bodyPr/>
          <a:lstStyle/>
          <a:p>
            <a:r>
              <a:rPr lang="en-US" dirty="0"/>
              <a:t>Interpreted vs Compiled Languages</a:t>
            </a:r>
          </a:p>
        </p:txBody>
      </p:sp>
      <p:sp>
        <p:nvSpPr>
          <p:cNvPr id="3" name="Content Placeholder 2">
            <a:extLst>
              <a:ext uri="{FF2B5EF4-FFF2-40B4-BE49-F238E27FC236}">
                <a16:creationId xmlns:a16="http://schemas.microsoft.com/office/drawing/2014/main" id="{6DF39392-2178-4187-9F1B-D44184306AE1}"/>
              </a:ext>
            </a:extLst>
          </p:cNvPr>
          <p:cNvSpPr>
            <a:spLocks noGrp="1"/>
          </p:cNvSpPr>
          <p:nvPr>
            <p:ph idx="1"/>
          </p:nvPr>
        </p:nvSpPr>
        <p:spPr>
          <a:xfrm>
            <a:off x="0" y="576469"/>
            <a:ext cx="10339950" cy="4757531"/>
          </a:xfrm>
        </p:spPr>
        <p:txBody>
          <a:bodyPr>
            <a:normAutofit lnSpcReduction="10000"/>
          </a:bodyPr>
          <a:lstStyle/>
          <a:p>
            <a:pPr marL="0" indent="0">
              <a:buNone/>
            </a:pPr>
            <a:endParaRPr lang="en-US" dirty="0"/>
          </a:p>
          <a:p>
            <a:r>
              <a:rPr lang="en-US" dirty="0"/>
              <a:t># </a:t>
            </a:r>
            <a:r>
              <a:rPr lang="en-US" b="1" dirty="0"/>
              <a:t>Python: Interpreted</a:t>
            </a:r>
          </a:p>
          <a:p>
            <a:r>
              <a:rPr lang="en-US" dirty="0"/>
              <a:t>- Code executed line-by-line by an interpreter (i.e. python)</a:t>
            </a:r>
          </a:p>
          <a:p>
            <a:r>
              <a:rPr lang="en-US" dirty="0"/>
              <a:t>- Intermediate bytecode generated (e.g., .</a:t>
            </a:r>
            <a:r>
              <a:rPr lang="en-US" dirty="0" err="1"/>
              <a:t>pyc</a:t>
            </a:r>
            <a:r>
              <a:rPr lang="en-US" dirty="0"/>
              <a:t> files)</a:t>
            </a:r>
          </a:p>
          <a:p>
            <a:r>
              <a:rPr lang="en-US" dirty="0"/>
              <a:t>- Highly flexible, easier to debug</a:t>
            </a:r>
          </a:p>
          <a:p>
            <a:endParaRPr lang="en-US" dirty="0"/>
          </a:p>
          <a:p>
            <a:r>
              <a:rPr lang="en-US" dirty="0"/>
              <a:t># </a:t>
            </a:r>
            <a:r>
              <a:rPr lang="en-US" b="1" dirty="0"/>
              <a:t>C: Compiled</a:t>
            </a:r>
          </a:p>
          <a:p>
            <a:r>
              <a:rPr lang="en-US" dirty="0"/>
              <a:t> - Code compiled into machine code before execution</a:t>
            </a:r>
          </a:p>
          <a:p>
            <a:r>
              <a:rPr lang="en-US" dirty="0"/>
              <a:t> - Faster execution but requires a compilation step</a:t>
            </a:r>
          </a:p>
        </p:txBody>
      </p:sp>
      <p:sp>
        <p:nvSpPr>
          <p:cNvPr id="5" name="Slide Number Placeholder 4">
            <a:extLst>
              <a:ext uri="{FF2B5EF4-FFF2-40B4-BE49-F238E27FC236}">
                <a16:creationId xmlns:a16="http://schemas.microsoft.com/office/drawing/2014/main" id="{828C7D5C-C466-5E4C-CEB1-AC618CD6ECBE}"/>
              </a:ext>
            </a:extLst>
          </p:cNvPr>
          <p:cNvSpPr>
            <a:spLocks noGrp="1"/>
          </p:cNvSpPr>
          <p:nvPr>
            <p:ph type="sldNum" sz="quarter" idx="12"/>
          </p:nvPr>
        </p:nvSpPr>
        <p:spPr>
          <a:xfrm>
            <a:off x="10339950" y="6492875"/>
            <a:ext cx="683339" cy="365125"/>
          </a:xfrm>
        </p:spPr>
        <p:txBody>
          <a:bodyPr/>
          <a:lstStyle/>
          <a:p>
            <a:fld id="{C1FF6DA9-008F-8B48-92A6-B652298478BF}" type="slidenum">
              <a:rPr lang="en-US" smtClean="0"/>
              <a:t>13</a:t>
            </a:fld>
            <a:endParaRPr lang="en-US"/>
          </a:p>
        </p:txBody>
      </p:sp>
      <p:sp>
        <p:nvSpPr>
          <p:cNvPr id="7" name="Fußzeilenplatzhalter 3">
            <a:extLst>
              <a:ext uri="{FF2B5EF4-FFF2-40B4-BE49-F238E27FC236}">
                <a16:creationId xmlns:a16="http://schemas.microsoft.com/office/drawing/2014/main" id="{6D961FA6-BD73-F8CB-71D2-247374356B54}"/>
              </a:ext>
            </a:extLst>
          </p:cNvPr>
          <p:cNvSpPr>
            <a:spLocks noGrp="1"/>
          </p:cNvSpPr>
          <p:nvPr>
            <p:ph type="ftr" sz="quarter" idx="11"/>
          </p:nvPr>
        </p:nvSpPr>
        <p:spPr>
          <a:xfrm>
            <a:off x="670726" y="6349225"/>
            <a:ext cx="6297612" cy="365125"/>
          </a:xfrm>
        </p:spPr>
        <p:txBody>
          <a:bodyPr/>
          <a:lstStyle/>
          <a:p>
            <a:r>
              <a:rPr lang="en-US" dirty="0"/>
              <a:t>Python | </a:t>
            </a:r>
            <a:r>
              <a:rPr lang="en-US" dirty="0" err="1"/>
              <a:t>iva.pritisanac@medunigraz.at</a:t>
            </a:r>
            <a:endParaRPr lang="en-US" dirty="0"/>
          </a:p>
        </p:txBody>
      </p:sp>
    </p:spTree>
    <p:extLst>
      <p:ext uri="{BB962C8B-B14F-4D97-AF65-F5344CB8AC3E}">
        <p14:creationId xmlns:p14="http://schemas.microsoft.com/office/powerpoint/2010/main" val="21986395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A07F2C-AB3C-8FB1-760C-47C63FBF292C}"/>
              </a:ext>
            </a:extLst>
          </p:cNvPr>
          <p:cNvSpPr>
            <a:spLocks noGrp="1"/>
          </p:cNvSpPr>
          <p:nvPr>
            <p:ph type="title"/>
          </p:nvPr>
        </p:nvSpPr>
        <p:spPr>
          <a:xfrm>
            <a:off x="677334" y="311426"/>
            <a:ext cx="8596668" cy="910800"/>
          </a:xfrm>
        </p:spPr>
        <p:txBody>
          <a:bodyPr/>
          <a:lstStyle/>
          <a:p>
            <a:r>
              <a:rPr lang="en-US" dirty="0"/>
              <a:t>Interpreted vs Compiled Languages</a:t>
            </a:r>
          </a:p>
        </p:txBody>
      </p:sp>
      <p:sp>
        <p:nvSpPr>
          <p:cNvPr id="3" name="Content Placeholder 2">
            <a:extLst>
              <a:ext uri="{FF2B5EF4-FFF2-40B4-BE49-F238E27FC236}">
                <a16:creationId xmlns:a16="http://schemas.microsoft.com/office/drawing/2014/main" id="{6DF39392-2178-4187-9F1B-D44184306AE1}"/>
              </a:ext>
            </a:extLst>
          </p:cNvPr>
          <p:cNvSpPr>
            <a:spLocks noGrp="1"/>
          </p:cNvSpPr>
          <p:nvPr>
            <p:ph idx="1"/>
          </p:nvPr>
        </p:nvSpPr>
        <p:spPr>
          <a:xfrm>
            <a:off x="0" y="576469"/>
            <a:ext cx="10339950" cy="4757531"/>
          </a:xfrm>
        </p:spPr>
        <p:txBody>
          <a:bodyPr>
            <a:normAutofit lnSpcReduction="10000"/>
          </a:bodyPr>
          <a:lstStyle/>
          <a:p>
            <a:pPr marL="0" indent="0">
              <a:buNone/>
            </a:pPr>
            <a:endParaRPr lang="en-US" dirty="0"/>
          </a:p>
          <a:p>
            <a:r>
              <a:rPr lang="en-US" dirty="0"/>
              <a:t># </a:t>
            </a:r>
            <a:r>
              <a:rPr lang="en-US" b="1" dirty="0"/>
              <a:t>Python: Interpreted</a:t>
            </a:r>
          </a:p>
          <a:p>
            <a:r>
              <a:rPr lang="en-US" dirty="0"/>
              <a:t>- Code executed line-by-line by an interpreter (i.e. Python)</a:t>
            </a:r>
          </a:p>
          <a:p>
            <a:r>
              <a:rPr lang="en-US" dirty="0"/>
              <a:t>- Intermediate bytecode generated (e.g., .</a:t>
            </a:r>
            <a:r>
              <a:rPr lang="en-US" dirty="0" err="1"/>
              <a:t>pyc</a:t>
            </a:r>
            <a:r>
              <a:rPr lang="en-US" dirty="0"/>
              <a:t> files)</a:t>
            </a:r>
          </a:p>
          <a:p>
            <a:r>
              <a:rPr lang="en-US" dirty="0"/>
              <a:t>- Highly flexible, easier to debug</a:t>
            </a:r>
          </a:p>
          <a:p>
            <a:endParaRPr lang="en-US" dirty="0"/>
          </a:p>
          <a:p>
            <a:r>
              <a:rPr lang="en-US" dirty="0"/>
              <a:t># </a:t>
            </a:r>
            <a:r>
              <a:rPr lang="en-US" b="1" dirty="0"/>
              <a:t>C: Compiled</a:t>
            </a:r>
          </a:p>
          <a:p>
            <a:r>
              <a:rPr lang="en-US" dirty="0"/>
              <a:t> - Code compiled into machine code before execution</a:t>
            </a:r>
          </a:p>
          <a:p>
            <a:r>
              <a:rPr lang="en-US" dirty="0"/>
              <a:t> - Faster execution but requires a compilation step</a:t>
            </a:r>
          </a:p>
        </p:txBody>
      </p:sp>
      <p:sp>
        <p:nvSpPr>
          <p:cNvPr id="5" name="Slide Number Placeholder 4">
            <a:extLst>
              <a:ext uri="{FF2B5EF4-FFF2-40B4-BE49-F238E27FC236}">
                <a16:creationId xmlns:a16="http://schemas.microsoft.com/office/drawing/2014/main" id="{828C7D5C-C466-5E4C-CEB1-AC618CD6ECBE}"/>
              </a:ext>
            </a:extLst>
          </p:cNvPr>
          <p:cNvSpPr>
            <a:spLocks noGrp="1"/>
          </p:cNvSpPr>
          <p:nvPr>
            <p:ph type="sldNum" sz="quarter" idx="12"/>
          </p:nvPr>
        </p:nvSpPr>
        <p:spPr>
          <a:xfrm>
            <a:off x="10339950" y="6492875"/>
            <a:ext cx="683339" cy="365125"/>
          </a:xfrm>
        </p:spPr>
        <p:txBody>
          <a:bodyPr/>
          <a:lstStyle/>
          <a:p>
            <a:fld id="{C1FF6DA9-008F-8B48-92A6-B652298478BF}" type="slidenum">
              <a:rPr lang="en-US" smtClean="0"/>
              <a:t>14</a:t>
            </a:fld>
            <a:endParaRPr lang="en-US"/>
          </a:p>
        </p:txBody>
      </p:sp>
      <p:sp>
        <p:nvSpPr>
          <p:cNvPr id="6" name="TextBox 5">
            <a:extLst>
              <a:ext uri="{FF2B5EF4-FFF2-40B4-BE49-F238E27FC236}">
                <a16:creationId xmlns:a16="http://schemas.microsoft.com/office/drawing/2014/main" id="{1429E608-9FC8-B8B7-A5E1-0D4C5153B57D}"/>
              </a:ext>
            </a:extLst>
          </p:cNvPr>
          <p:cNvSpPr txBox="1"/>
          <p:nvPr/>
        </p:nvSpPr>
        <p:spPr>
          <a:xfrm>
            <a:off x="688066" y="5100088"/>
            <a:ext cx="14290996" cy="2031325"/>
          </a:xfrm>
          <a:prstGeom prst="rect">
            <a:avLst/>
          </a:prstGeom>
          <a:noFill/>
        </p:spPr>
        <p:txBody>
          <a:bodyPr wrap="square" rtlCol="0">
            <a:spAutoFit/>
          </a:bodyPr>
          <a:lstStyle/>
          <a:p>
            <a:r>
              <a:rPr lang="en-US" dirty="0"/>
              <a:t># Example: Python			# Example: C</a:t>
            </a:r>
          </a:p>
          <a:p>
            <a:r>
              <a:rPr lang="en-US" dirty="0"/>
              <a:t>print(”Hello, World!")			# Compiled code would look like this before execution:</a:t>
            </a:r>
          </a:p>
          <a:p>
            <a:r>
              <a:rPr lang="en-US" dirty="0"/>
              <a:t>					 int main() {</a:t>
            </a:r>
          </a:p>
          <a:p>
            <a:r>
              <a:rPr lang="en-US" dirty="0"/>
              <a:t>					   </a:t>
            </a:r>
            <a:r>
              <a:rPr lang="en-US" dirty="0" err="1"/>
              <a:t>printf</a:t>
            </a:r>
            <a:r>
              <a:rPr lang="en-US" dirty="0"/>
              <a:t>("Hello, World!");</a:t>
            </a:r>
          </a:p>
          <a:p>
            <a:r>
              <a:rPr lang="en-US" dirty="0"/>
              <a:t>					   return 0;</a:t>
            </a:r>
          </a:p>
          <a:p>
            <a:r>
              <a:rPr lang="en-US" dirty="0"/>
              <a:t>					  }</a:t>
            </a:r>
          </a:p>
          <a:p>
            <a:endParaRPr lang="en-US" dirty="0"/>
          </a:p>
        </p:txBody>
      </p:sp>
      <p:sp>
        <p:nvSpPr>
          <p:cNvPr id="4" name="Fußzeilenplatzhalter 3">
            <a:extLst>
              <a:ext uri="{FF2B5EF4-FFF2-40B4-BE49-F238E27FC236}">
                <a16:creationId xmlns:a16="http://schemas.microsoft.com/office/drawing/2014/main" id="{68A34BFF-811A-CB36-9F52-3D687C5F0570}"/>
              </a:ext>
            </a:extLst>
          </p:cNvPr>
          <p:cNvSpPr>
            <a:spLocks noGrp="1"/>
          </p:cNvSpPr>
          <p:nvPr>
            <p:ph type="ftr" sz="quarter" idx="11"/>
          </p:nvPr>
        </p:nvSpPr>
        <p:spPr>
          <a:xfrm>
            <a:off x="670726" y="6349225"/>
            <a:ext cx="6297612" cy="365125"/>
          </a:xfrm>
        </p:spPr>
        <p:txBody>
          <a:bodyPr/>
          <a:lstStyle/>
          <a:p>
            <a:r>
              <a:rPr lang="en-US" dirty="0"/>
              <a:t>Python | </a:t>
            </a:r>
            <a:r>
              <a:rPr lang="en-US" dirty="0" err="1"/>
              <a:t>iva.pritisanac@medunigraz.at</a:t>
            </a:r>
            <a:endParaRPr lang="en-US" dirty="0"/>
          </a:p>
        </p:txBody>
      </p:sp>
    </p:spTree>
    <p:extLst>
      <p:ext uri="{BB962C8B-B14F-4D97-AF65-F5344CB8AC3E}">
        <p14:creationId xmlns:p14="http://schemas.microsoft.com/office/powerpoint/2010/main" val="16156461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A53AC4-743D-6555-546F-93737171D0B9}"/>
              </a:ext>
            </a:extLst>
          </p:cNvPr>
          <p:cNvSpPr>
            <a:spLocks noGrp="1"/>
          </p:cNvSpPr>
          <p:nvPr>
            <p:ph type="title"/>
          </p:nvPr>
        </p:nvSpPr>
        <p:spPr/>
        <p:txBody>
          <a:bodyPr/>
          <a:lstStyle/>
          <a:p>
            <a:r>
              <a:rPr lang="en-CA" dirty="0" err="1"/>
              <a:t>Jupyter</a:t>
            </a:r>
            <a:r>
              <a:rPr lang="en-CA" dirty="0"/>
              <a:t> Notebooks</a:t>
            </a:r>
            <a:endParaRPr lang="en-US" dirty="0"/>
          </a:p>
        </p:txBody>
      </p:sp>
      <p:sp>
        <p:nvSpPr>
          <p:cNvPr id="3" name="Content Placeholder 2">
            <a:extLst>
              <a:ext uri="{FF2B5EF4-FFF2-40B4-BE49-F238E27FC236}">
                <a16:creationId xmlns:a16="http://schemas.microsoft.com/office/drawing/2014/main" id="{2993184A-7D67-557A-20D6-DDF4DE2AE20C}"/>
              </a:ext>
            </a:extLst>
          </p:cNvPr>
          <p:cNvSpPr>
            <a:spLocks noGrp="1"/>
          </p:cNvSpPr>
          <p:nvPr>
            <p:ph idx="1"/>
          </p:nvPr>
        </p:nvSpPr>
        <p:spPr/>
        <p:txBody>
          <a:bodyPr>
            <a:normAutofit lnSpcReduction="10000"/>
          </a:bodyPr>
          <a:lstStyle/>
          <a:p>
            <a:r>
              <a:rPr lang="en-CA" dirty="0"/>
              <a:t>Why use </a:t>
            </a:r>
            <a:r>
              <a:rPr lang="en-CA" dirty="0" err="1"/>
              <a:t>Jupyter</a:t>
            </a:r>
            <a:r>
              <a:rPr lang="en-CA" dirty="0"/>
              <a:t> Notebooks?</a:t>
            </a:r>
          </a:p>
          <a:p>
            <a:pPr lvl="1"/>
            <a:r>
              <a:rPr lang="en-CA" dirty="0"/>
              <a:t>Interactive coding environment</a:t>
            </a:r>
          </a:p>
          <a:p>
            <a:pPr lvl="1"/>
            <a:r>
              <a:rPr lang="en-CA" dirty="0"/>
              <a:t>Combine code, text, and visuals</a:t>
            </a:r>
          </a:p>
          <a:p>
            <a:endParaRPr lang="en-CA" dirty="0"/>
          </a:p>
          <a:p>
            <a:endParaRPr lang="en-CA" dirty="0"/>
          </a:p>
          <a:p>
            <a:r>
              <a:rPr lang="en-CA" dirty="0"/>
              <a:t>Demo: Hello World!</a:t>
            </a:r>
          </a:p>
          <a:p>
            <a:pPr lvl="1"/>
            <a:r>
              <a:rPr lang="en-US" dirty="0"/>
              <a:t>Using Binder</a:t>
            </a:r>
          </a:p>
          <a:p>
            <a:pPr lvl="1"/>
            <a:r>
              <a:rPr lang="en-US" dirty="0"/>
              <a:t>Linked to GitHub repository </a:t>
            </a:r>
          </a:p>
        </p:txBody>
      </p:sp>
      <p:sp>
        <p:nvSpPr>
          <p:cNvPr id="5" name="Slide Number Placeholder 4">
            <a:extLst>
              <a:ext uri="{FF2B5EF4-FFF2-40B4-BE49-F238E27FC236}">
                <a16:creationId xmlns:a16="http://schemas.microsoft.com/office/drawing/2014/main" id="{12C28004-5EDF-26C3-4198-F9790894A349}"/>
              </a:ext>
            </a:extLst>
          </p:cNvPr>
          <p:cNvSpPr>
            <a:spLocks noGrp="1"/>
          </p:cNvSpPr>
          <p:nvPr>
            <p:ph type="sldNum" sz="quarter" idx="12"/>
          </p:nvPr>
        </p:nvSpPr>
        <p:spPr/>
        <p:txBody>
          <a:bodyPr/>
          <a:lstStyle/>
          <a:p>
            <a:fld id="{C1FF6DA9-008F-8B48-92A6-B652298478BF}" type="slidenum">
              <a:rPr lang="en-US" smtClean="0"/>
              <a:t>15</a:t>
            </a:fld>
            <a:endParaRPr lang="en-US"/>
          </a:p>
        </p:txBody>
      </p:sp>
      <p:sp>
        <p:nvSpPr>
          <p:cNvPr id="6" name="Fußzeilenplatzhalter 3">
            <a:extLst>
              <a:ext uri="{FF2B5EF4-FFF2-40B4-BE49-F238E27FC236}">
                <a16:creationId xmlns:a16="http://schemas.microsoft.com/office/drawing/2014/main" id="{5FFEDB79-965A-D72A-8C4F-FBA7776F8ACF}"/>
              </a:ext>
            </a:extLst>
          </p:cNvPr>
          <p:cNvSpPr>
            <a:spLocks noGrp="1"/>
          </p:cNvSpPr>
          <p:nvPr>
            <p:ph type="ftr" sz="quarter" idx="11"/>
          </p:nvPr>
        </p:nvSpPr>
        <p:spPr>
          <a:xfrm>
            <a:off x="670726" y="6349225"/>
            <a:ext cx="6297612" cy="365125"/>
          </a:xfrm>
        </p:spPr>
        <p:txBody>
          <a:bodyPr/>
          <a:lstStyle/>
          <a:p>
            <a:r>
              <a:rPr lang="en-US" dirty="0"/>
              <a:t>Python | </a:t>
            </a:r>
            <a:r>
              <a:rPr lang="en-US" dirty="0" err="1"/>
              <a:t>iva.pritisanac@medunigraz.at</a:t>
            </a:r>
            <a:endParaRPr lang="en-US" dirty="0"/>
          </a:p>
        </p:txBody>
      </p:sp>
    </p:spTree>
    <p:extLst>
      <p:ext uri="{BB962C8B-B14F-4D97-AF65-F5344CB8AC3E}">
        <p14:creationId xmlns:p14="http://schemas.microsoft.com/office/powerpoint/2010/main" val="18203473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6C2532-0C5C-ECCB-6E75-25F771C1B6C6}"/>
              </a:ext>
            </a:extLst>
          </p:cNvPr>
          <p:cNvSpPr>
            <a:spLocks noGrp="1"/>
          </p:cNvSpPr>
          <p:nvPr>
            <p:ph type="title"/>
          </p:nvPr>
        </p:nvSpPr>
        <p:spPr/>
        <p:txBody>
          <a:bodyPr/>
          <a:lstStyle/>
          <a:p>
            <a:r>
              <a:rPr lang="en-CA" dirty="0" err="1"/>
              <a:t>Jupyter</a:t>
            </a:r>
            <a:r>
              <a:rPr lang="en-CA" dirty="0"/>
              <a:t> Notebooks</a:t>
            </a:r>
            <a:endParaRPr lang="en-US" dirty="0"/>
          </a:p>
        </p:txBody>
      </p:sp>
      <p:sp>
        <p:nvSpPr>
          <p:cNvPr id="3" name="Content Placeholder 2">
            <a:extLst>
              <a:ext uri="{FF2B5EF4-FFF2-40B4-BE49-F238E27FC236}">
                <a16:creationId xmlns:a16="http://schemas.microsoft.com/office/drawing/2014/main" id="{2A55CEC4-0391-8E27-A4AE-EF2C817151E3}"/>
              </a:ext>
            </a:extLst>
          </p:cNvPr>
          <p:cNvSpPr>
            <a:spLocks noGrp="1"/>
          </p:cNvSpPr>
          <p:nvPr>
            <p:ph idx="1"/>
          </p:nvPr>
        </p:nvSpPr>
        <p:spPr/>
        <p:txBody>
          <a:bodyPr>
            <a:normAutofit/>
          </a:bodyPr>
          <a:lstStyle/>
          <a:p>
            <a:r>
              <a:rPr lang="en-CA" b="1" dirty="0"/>
              <a:t>1. Running Your First Python Cell</a:t>
            </a:r>
          </a:p>
          <a:p>
            <a:pPr>
              <a:buFont typeface="Arial" panose="020B0604020202020204" pitchFamily="34" charset="0"/>
              <a:buChar char="•"/>
            </a:pPr>
            <a:r>
              <a:rPr lang="en-CA" b="1" dirty="0"/>
              <a:t>Task</a:t>
            </a:r>
            <a:r>
              <a:rPr lang="en-CA" dirty="0"/>
              <a:t>:</a:t>
            </a:r>
          </a:p>
          <a:p>
            <a:pPr marL="742950" lvl="1" indent="-285750">
              <a:buFont typeface="Arial" panose="020B0604020202020204" pitchFamily="34" charset="0"/>
              <a:buChar char="•"/>
            </a:pPr>
            <a:r>
              <a:rPr lang="en-CA" dirty="0"/>
              <a:t>Modify the "Hello, World!" message to include your name</a:t>
            </a:r>
          </a:p>
          <a:p>
            <a:pPr marL="742950" lvl="1" indent="-285750">
              <a:buFont typeface="Arial" panose="020B0604020202020204" pitchFamily="34" charset="0"/>
              <a:buChar char="•"/>
            </a:pPr>
            <a:r>
              <a:rPr lang="en-CA" dirty="0"/>
              <a:t>Example:</a:t>
            </a:r>
          </a:p>
          <a:p>
            <a:pPr marL="742950" lvl="1" indent="-285750">
              <a:buFont typeface="Arial" panose="020B0604020202020204" pitchFamily="34" charset="0"/>
              <a:buChar char="•"/>
            </a:pPr>
            <a:r>
              <a:rPr lang="en-CA" dirty="0"/>
              <a:t>print("Hello, [Your Name]!") </a:t>
            </a:r>
          </a:p>
          <a:p>
            <a:pPr marL="742950" lvl="1" indent="-285750">
              <a:buFont typeface="Arial" panose="020B0604020202020204" pitchFamily="34" charset="0"/>
              <a:buChar char="•"/>
            </a:pPr>
            <a:endParaRPr lang="en-CA" dirty="0"/>
          </a:p>
          <a:p>
            <a:pPr marL="457200" lvl="1" indent="0">
              <a:buNone/>
            </a:pPr>
            <a:endParaRPr lang="en-CA" dirty="0"/>
          </a:p>
          <a:p>
            <a:endParaRPr lang="en-US" dirty="0"/>
          </a:p>
        </p:txBody>
      </p:sp>
      <p:sp>
        <p:nvSpPr>
          <p:cNvPr id="5" name="Slide Number Placeholder 4">
            <a:extLst>
              <a:ext uri="{FF2B5EF4-FFF2-40B4-BE49-F238E27FC236}">
                <a16:creationId xmlns:a16="http://schemas.microsoft.com/office/drawing/2014/main" id="{C2A3EC66-C034-0A7B-3F68-44E83C5C1730}"/>
              </a:ext>
            </a:extLst>
          </p:cNvPr>
          <p:cNvSpPr>
            <a:spLocks noGrp="1"/>
          </p:cNvSpPr>
          <p:nvPr>
            <p:ph type="sldNum" sz="quarter" idx="12"/>
          </p:nvPr>
        </p:nvSpPr>
        <p:spPr/>
        <p:txBody>
          <a:bodyPr/>
          <a:lstStyle/>
          <a:p>
            <a:fld id="{C1FF6DA9-008F-8B48-92A6-B652298478BF}" type="slidenum">
              <a:rPr lang="en-US" smtClean="0"/>
              <a:t>16</a:t>
            </a:fld>
            <a:endParaRPr lang="en-US"/>
          </a:p>
        </p:txBody>
      </p:sp>
      <p:sp>
        <p:nvSpPr>
          <p:cNvPr id="6" name="Fußzeilenplatzhalter 3">
            <a:extLst>
              <a:ext uri="{FF2B5EF4-FFF2-40B4-BE49-F238E27FC236}">
                <a16:creationId xmlns:a16="http://schemas.microsoft.com/office/drawing/2014/main" id="{C7EF09E5-EF04-235A-5CBD-D55756CF78FA}"/>
              </a:ext>
            </a:extLst>
          </p:cNvPr>
          <p:cNvSpPr txBox="1">
            <a:spLocks/>
          </p:cNvSpPr>
          <p:nvPr/>
        </p:nvSpPr>
        <p:spPr>
          <a:xfrm>
            <a:off x="670726" y="6349225"/>
            <a:ext cx="6297612" cy="365125"/>
          </a:xfrm>
          <a:prstGeom prst="rect">
            <a:avLst/>
          </a:prstGeom>
        </p:spPr>
        <p:txBody>
          <a:bodyPr vert="horz" lIns="91440" tIns="45720" rIns="91440" bIns="45720" rtlCol="0" anchor="ctr"/>
          <a:lstStyle>
            <a:defPPr>
              <a:defRPr lang="en-US"/>
            </a:defPPr>
            <a:lvl1pPr marL="0" algn="l" defTabSz="914400" rtl="0" eaLnBrk="1" latinLnBrk="0" hangingPunct="1">
              <a:defRPr sz="900" kern="1200">
                <a:solidFill>
                  <a:schemeClr val="tx1">
                    <a:tint val="75000"/>
                  </a:schemeClr>
                </a:solidFill>
                <a:latin typeface="Calibri" panose="020F0502020204030204" pitchFamily="34" charset="0"/>
                <a:ea typeface="+mn-ea"/>
                <a:cs typeface="Calibri" panose="020F050202020403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Python | iva.pritisanac@medunigraz.at</a:t>
            </a:r>
            <a:endParaRPr lang="en-US" dirty="0"/>
          </a:p>
        </p:txBody>
      </p:sp>
    </p:spTree>
    <p:extLst>
      <p:ext uri="{BB962C8B-B14F-4D97-AF65-F5344CB8AC3E}">
        <p14:creationId xmlns:p14="http://schemas.microsoft.com/office/powerpoint/2010/main" val="20291844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6C2532-0C5C-ECCB-6E75-25F771C1B6C6}"/>
              </a:ext>
            </a:extLst>
          </p:cNvPr>
          <p:cNvSpPr>
            <a:spLocks noGrp="1"/>
          </p:cNvSpPr>
          <p:nvPr>
            <p:ph type="title"/>
          </p:nvPr>
        </p:nvSpPr>
        <p:spPr/>
        <p:txBody>
          <a:bodyPr/>
          <a:lstStyle/>
          <a:p>
            <a:r>
              <a:rPr lang="en-CA" dirty="0" err="1"/>
              <a:t>Jupyter</a:t>
            </a:r>
            <a:r>
              <a:rPr lang="en-CA" dirty="0"/>
              <a:t> Notebooks</a:t>
            </a:r>
            <a:endParaRPr lang="en-US" dirty="0"/>
          </a:p>
        </p:txBody>
      </p:sp>
      <p:sp>
        <p:nvSpPr>
          <p:cNvPr id="3" name="Content Placeholder 2">
            <a:extLst>
              <a:ext uri="{FF2B5EF4-FFF2-40B4-BE49-F238E27FC236}">
                <a16:creationId xmlns:a16="http://schemas.microsoft.com/office/drawing/2014/main" id="{2A55CEC4-0391-8E27-A4AE-EF2C817151E3}"/>
              </a:ext>
            </a:extLst>
          </p:cNvPr>
          <p:cNvSpPr>
            <a:spLocks noGrp="1"/>
          </p:cNvSpPr>
          <p:nvPr>
            <p:ph idx="1"/>
          </p:nvPr>
        </p:nvSpPr>
        <p:spPr/>
        <p:txBody>
          <a:bodyPr>
            <a:normAutofit fontScale="92500"/>
          </a:bodyPr>
          <a:lstStyle/>
          <a:p>
            <a:r>
              <a:rPr lang="en-CA" b="1" dirty="0"/>
              <a:t>1. Running Your First Python Cell</a:t>
            </a:r>
          </a:p>
          <a:p>
            <a:pPr>
              <a:buFont typeface="Arial" panose="020B0604020202020204" pitchFamily="34" charset="0"/>
              <a:buChar char="•"/>
            </a:pPr>
            <a:r>
              <a:rPr lang="en-CA" b="1" dirty="0"/>
              <a:t>Task</a:t>
            </a:r>
            <a:r>
              <a:rPr lang="en-CA" dirty="0"/>
              <a:t>:</a:t>
            </a:r>
          </a:p>
          <a:p>
            <a:pPr marL="742950" lvl="1" indent="-285750">
              <a:buFont typeface="Arial" panose="020B0604020202020204" pitchFamily="34" charset="0"/>
              <a:buChar char="•"/>
            </a:pPr>
            <a:r>
              <a:rPr lang="en-CA" dirty="0"/>
              <a:t>Modify the "Hello, World!" message to include your name</a:t>
            </a:r>
          </a:p>
          <a:p>
            <a:pPr marL="742950" lvl="1" indent="-285750">
              <a:buFont typeface="Arial" panose="020B0604020202020204" pitchFamily="34" charset="0"/>
              <a:buChar char="•"/>
            </a:pPr>
            <a:r>
              <a:rPr lang="en-CA" dirty="0"/>
              <a:t>Example:</a:t>
            </a:r>
          </a:p>
          <a:p>
            <a:pPr marL="742950" lvl="1" indent="-285750">
              <a:buFont typeface="Arial" panose="020B0604020202020204" pitchFamily="34" charset="0"/>
              <a:buChar char="•"/>
            </a:pPr>
            <a:r>
              <a:rPr lang="en-CA" dirty="0"/>
              <a:t>print("Hello, [Your Name]!") </a:t>
            </a:r>
          </a:p>
          <a:p>
            <a:pPr marL="742950" lvl="1" indent="-285750">
              <a:buFont typeface="Arial" panose="020B0604020202020204" pitchFamily="34" charset="0"/>
              <a:buChar char="•"/>
            </a:pPr>
            <a:endParaRPr lang="en-CA" dirty="0"/>
          </a:p>
          <a:p>
            <a:pPr marL="57150" indent="0">
              <a:buNone/>
            </a:pPr>
            <a:r>
              <a:rPr lang="en-CA" b="1" dirty="0" err="1"/>
              <a:t>Challenge</a:t>
            </a:r>
            <a:r>
              <a:rPr lang="en-CA" dirty="0" err="1"/>
              <a:t>:Write</a:t>
            </a:r>
            <a:r>
              <a:rPr lang="en-CA" dirty="0"/>
              <a:t> a program that prints a motivational quote or a fun fact in addition to "Hello, World!"</a:t>
            </a:r>
          </a:p>
          <a:p>
            <a:pPr marL="457200" lvl="1" indent="0">
              <a:buNone/>
            </a:pPr>
            <a:endParaRPr lang="en-CA" dirty="0"/>
          </a:p>
          <a:p>
            <a:endParaRPr lang="en-US" dirty="0"/>
          </a:p>
        </p:txBody>
      </p:sp>
      <p:sp>
        <p:nvSpPr>
          <p:cNvPr id="5" name="Slide Number Placeholder 4">
            <a:extLst>
              <a:ext uri="{FF2B5EF4-FFF2-40B4-BE49-F238E27FC236}">
                <a16:creationId xmlns:a16="http://schemas.microsoft.com/office/drawing/2014/main" id="{C2A3EC66-C034-0A7B-3F68-44E83C5C1730}"/>
              </a:ext>
            </a:extLst>
          </p:cNvPr>
          <p:cNvSpPr>
            <a:spLocks noGrp="1"/>
          </p:cNvSpPr>
          <p:nvPr>
            <p:ph type="sldNum" sz="quarter" idx="12"/>
          </p:nvPr>
        </p:nvSpPr>
        <p:spPr/>
        <p:txBody>
          <a:bodyPr/>
          <a:lstStyle/>
          <a:p>
            <a:fld id="{C1FF6DA9-008F-8B48-92A6-B652298478BF}" type="slidenum">
              <a:rPr lang="en-US" smtClean="0"/>
              <a:t>17</a:t>
            </a:fld>
            <a:endParaRPr lang="en-US"/>
          </a:p>
        </p:txBody>
      </p:sp>
      <p:sp>
        <p:nvSpPr>
          <p:cNvPr id="6" name="Fußzeilenplatzhalter 3">
            <a:extLst>
              <a:ext uri="{FF2B5EF4-FFF2-40B4-BE49-F238E27FC236}">
                <a16:creationId xmlns:a16="http://schemas.microsoft.com/office/drawing/2014/main" id="{4F8AC708-6E89-E15D-B182-C05E6AE4222F}"/>
              </a:ext>
            </a:extLst>
          </p:cNvPr>
          <p:cNvSpPr>
            <a:spLocks noGrp="1"/>
          </p:cNvSpPr>
          <p:nvPr>
            <p:ph type="ftr" sz="quarter" idx="11"/>
          </p:nvPr>
        </p:nvSpPr>
        <p:spPr>
          <a:xfrm>
            <a:off x="670726" y="6349225"/>
            <a:ext cx="6297612" cy="365125"/>
          </a:xfrm>
        </p:spPr>
        <p:txBody>
          <a:bodyPr/>
          <a:lstStyle/>
          <a:p>
            <a:r>
              <a:rPr lang="en-US" dirty="0"/>
              <a:t>Python | </a:t>
            </a:r>
            <a:r>
              <a:rPr lang="en-US" dirty="0" err="1"/>
              <a:t>iva.pritisanac@medunigraz.at</a:t>
            </a:r>
            <a:endParaRPr lang="en-US" dirty="0"/>
          </a:p>
        </p:txBody>
      </p:sp>
    </p:spTree>
    <p:extLst>
      <p:ext uri="{BB962C8B-B14F-4D97-AF65-F5344CB8AC3E}">
        <p14:creationId xmlns:p14="http://schemas.microsoft.com/office/powerpoint/2010/main" val="7378744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254000"/>
            <a:ext cx="8596668" cy="910800"/>
          </a:xfrm>
        </p:spPr>
        <p:txBody>
          <a:bodyPr/>
          <a:lstStyle/>
          <a:p>
            <a:r>
              <a:rPr dirty="0"/>
              <a:t>Python Basics</a:t>
            </a:r>
          </a:p>
        </p:txBody>
      </p:sp>
      <p:sp>
        <p:nvSpPr>
          <p:cNvPr id="3" name="Content Placeholder 2"/>
          <p:cNvSpPr>
            <a:spLocks noGrp="1"/>
          </p:cNvSpPr>
          <p:nvPr>
            <p:ph idx="1"/>
          </p:nvPr>
        </p:nvSpPr>
        <p:spPr>
          <a:xfrm>
            <a:off x="677334" y="1444495"/>
            <a:ext cx="10079566" cy="4904730"/>
          </a:xfrm>
        </p:spPr>
        <p:txBody>
          <a:bodyPr>
            <a:normAutofit/>
          </a:bodyPr>
          <a:lstStyle/>
          <a:p>
            <a:r>
              <a:rPr dirty="0"/>
              <a:t>Data Types:</a:t>
            </a:r>
            <a:r>
              <a:rPr lang="en-CA" dirty="0"/>
              <a:t> </a:t>
            </a:r>
            <a:r>
              <a:rPr dirty="0"/>
              <a:t>Integers, Floats, Strings, Booleans</a:t>
            </a:r>
          </a:p>
          <a:p>
            <a:r>
              <a:rPr dirty="0"/>
              <a:t>Variable Assignment:</a:t>
            </a:r>
          </a:p>
          <a:p>
            <a:r>
              <a:rPr dirty="0"/>
              <a:t>x = 10</a:t>
            </a:r>
          </a:p>
          <a:p>
            <a:r>
              <a:rPr dirty="0"/>
              <a:t>y = 3.14</a:t>
            </a:r>
          </a:p>
          <a:p>
            <a:r>
              <a:rPr dirty="0"/>
              <a:t>name = "Python"</a:t>
            </a:r>
          </a:p>
          <a:p>
            <a:r>
              <a:rPr dirty="0" err="1"/>
              <a:t>is_learning</a:t>
            </a:r>
            <a:r>
              <a:rPr dirty="0"/>
              <a:t> = True</a:t>
            </a:r>
            <a:endParaRPr lang="en-CA" dirty="0"/>
          </a:p>
          <a:p>
            <a:r>
              <a:rPr lang="en-CA" b="1" dirty="0"/>
              <a:t> = </a:t>
            </a:r>
            <a:r>
              <a:rPr lang="en-CA" dirty="0"/>
              <a:t>used to assign a variable; is different from</a:t>
            </a:r>
            <a:r>
              <a:rPr lang="en-CA" b="1" dirty="0"/>
              <a:t> ==,  !=</a:t>
            </a:r>
            <a:endParaRPr lang="en-CA" dirty="0"/>
          </a:p>
          <a:p>
            <a:r>
              <a:rPr lang="en-CA" dirty="0"/>
              <a:t>Dynamic typing, reassignment, case sensitivity, naming rules</a:t>
            </a:r>
          </a:p>
          <a:p>
            <a:endParaRPr dirty="0"/>
          </a:p>
        </p:txBody>
      </p:sp>
      <p:sp>
        <p:nvSpPr>
          <p:cNvPr id="4" name="Fußzeilenplatzhalter 3">
            <a:extLst>
              <a:ext uri="{FF2B5EF4-FFF2-40B4-BE49-F238E27FC236}">
                <a16:creationId xmlns:a16="http://schemas.microsoft.com/office/drawing/2014/main" id="{34C50D50-45E4-D954-7510-89E518EB58A6}"/>
              </a:ext>
            </a:extLst>
          </p:cNvPr>
          <p:cNvSpPr>
            <a:spLocks noGrp="1"/>
          </p:cNvSpPr>
          <p:nvPr>
            <p:ph type="ftr" sz="quarter" idx="11"/>
          </p:nvPr>
        </p:nvSpPr>
        <p:spPr>
          <a:xfrm>
            <a:off x="670726" y="6349225"/>
            <a:ext cx="6297612" cy="365125"/>
          </a:xfrm>
        </p:spPr>
        <p:txBody>
          <a:bodyPr/>
          <a:lstStyle/>
          <a:p>
            <a:r>
              <a:rPr lang="en-US" dirty="0"/>
              <a:t>Python | </a:t>
            </a:r>
            <a:r>
              <a:rPr lang="en-US" dirty="0" err="1"/>
              <a:t>iva.pritisanac@medunigraz.at</a:t>
            </a:r>
            <a:endParaRPr lang="en-US"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a:t>Python Basics</a:t>
            </a:r>
          </a:p>
        </p:txBody>
      </p:sp>
      <p:sp>
        <p:nvSpPr>
          <p:cNvPr id="3" name="Content Placeholder 2"/>
          <p:cNvSpPr>
            <a:spLocks noGrp="1"/>
          </p:cNvSpPr>
          <p:nvPr>
            <p:ph idx="1"/>
          </p:nvPr>
        </p:nvSpPr>
        <p:spPr>
          <a:xfrm>
            <a:off x="677334" y="1699270"/>
            <a:ext cx="10079566" cy="4904730"/>
          </a:xfrm>
        </p:spPr>
        <p:txBody>
          <a:bodyPr>
            <a:normAutofit/>
          </a:bodyPr>
          <a:lstStyle/>
          <a:p>
            <a:r>
              <a:rPr lang="en-CA" dirty="0"/>
              <a:t>Dynamic typing, reassignment, case sensitivity, naming rules</a:t>
            </a:r>
          </a:p>
          <a:p>
            <a:endParaRPr dirty="0"/>
          </a:p>
        </p:txBody>
      </p:sp>
      <p:sp>
        <p:nvSpPr>
          <p:cNvPr id="4" name="Fußzeilenplatzhalter 3">
            <a:extLst>
              <a:ext uri="{FF2B5EF4-FFF2-40B4-BE49-F238E27FC236}">
                <a16:creationId xmlns:a16="http://schemas.microsoft.com/office/drawing/2014/main" id="{34C50D50-45E4-D954-7510-89E518EB58A6}"/>
              </a:ext>
            </a:extLst>
          </p:cNvPr>
          <p:cNvSpPr>
            <a:spLocks noGrp="1"/>
          </p:cNvSpPr>
          <p:nvPr>
            <p:ph type="ftr" sz="quarter" idx="11"/>
          </p:nvPr>
        </p:nvSpPr>
        <p:spPr>
          <a:xfrm>
            <a:off x="670726" y="6349225"/>
            <a:ext cx="6297612" cy="365125"/>
          </a:xfrm>
        </p:spPr>
        <p:txBody>
          <a:bodyPr/>
          <a:lstStyle/>
          <a:p>
            <a:r>
              <a:rPr lang="en-US" dirty="0"/>
              <a:t>Python | </a:t>
            </a:r>
            <a:r>
              <a:rPr lang="en-US" dirty="0" err="1"/>
              <a:t>iva.pritisanac@medunigraz.at</a:t>
            </a:r>
            <a:endParaRPr lang="en-US" dirty="0"/>
          </a:p>
        </p:txBody>
      </p:sp>
      <p:sp>
        <p:nvSpPr>
          <p:cNvPr id="5" name="TextBox 4">
            <a:extLst>
              <a:ext uri="{FF2B5EF4-FFF2-40B4-BE49-F238E27FC236}">
                <a16:creationId xmlns:a16="http://schemas.microsoft.com/office/drawing/2014/main" id="{4C92341C-32A1-B255-7F82-851EC892D219}"/>
              </a:ext>
            </a:extLst>
          </p:cNvPr>
          <p:cNvSpPr txBox="1"/>
          <p:nvPr/>
        </p:nvSpPr>
        <p:spPr>
          <a:xfrm>
            <a:off x="804471" y="3153767"/>
            <a:ext cx="6163867" cy="2585323"/>
          </a:xfrm>
          <a:prstGeom prst="rect">
            <a:avLst/>
          </a:prstGeom>
          <a:noFill/>
          <a:ln w="38100">
            <a:solidFill>
              <a:schemeClr val="tx1"/>
            </a:solidFill>
          </a:ln>
        </p:spPr>
        <p:txBody>
          <a:bodyPr wrap="none" rtlCol="0">
            <a:spAutoFit/>
          </a:bodyPr>
          <a:lstStyle/>
          <a:p>
            <a:r>
              <a:rPr lang="en-CA" b="1" dirty="0"/>
              <a:t>Variable Naming Rules</a:t>
            </a:r>
            <a:r>
              <a:rPr lang="en-CA" dirty="0"/>
              <a:t>:</a:t>
            </a:r>
          </a:p>
          <a:p>
            <a:pPr>
              <a:buFont typeface="Arial" panose="020B0604020202020204" pitchFamily="34" charset="0"/>
              <a:buChar char="•"/>
            </a:pPr>
            <a:r>
              <a:rPr lang="en-CA" dirty="0"/>
              <a:t>Must start with a letter (a-z, A-Z) or an underscore (_)</a:t>
            </a:r>
          </a:p>
          <a:p>
            <a:pPr>
              <a:buFont typeface="Arial" panose="020B0604020202020204" pitchFamily="34" charset="0"/>
              <a:buChar char="•"/>
            </a:pPr>
            <a:endParaRPr lang="en-CA" dirty="0"/>
          </a:p>
          <a:p>
            <a:pPr>
              <a:buFont typeface="Arial" panose="020B0604020202020204" pitchFamily="34" charset="0"/>
              <a:buChar char="•"/>
            </a:pPr>
            <a:r>
              <a:rPr lang="en-CA" dirty="0"/>
              <a:t>Cannot start with a number</a:t>
            </a:r>
          </a:p>
          <a:p>
            <a:pPr>
              <a:buFont typeface="Arial" panose="020B0604020202020204" pitchFamily="34" charset="0"/>
              <a:buChar char="•"/>
            </a:pPr>
            <a:endParaRPr lang="en-CA" dirty="0"/>
          </a:p>
          <a:p>
            <a:pPr>
              <a:buFont typeface="Arial" panose="020B0604020202020204" pitchFamily="34" charset="0"/>
              <a:buChar char="•"/>
            </a:pPr>
            <a:r>
              <a:rPr lang="en-CA" dirty="0"/>
              <a:t>Can only contain letters, numbers, and underscores</a:t>
            </a:r>
          </a:p>
          <a:p>
            <a:pPr>
              <a:buFont typeface="Arial" panose="020B0604020202020204" pitchFamily="34" charset="0"/>
              <a:buChar char="•"/>
            </a:pPr>
            <a:endParaRPr lang="en-CA" dirty="0"/>
          </a:p>
          <a:p>
            <a:pPr>
              <a:buFont typeface="Arial" panose="020B0604020202020204" pitchFamily="34" charset="0"/>
              <a:buChar char="•"/>
            </a:pPr>
            <a:r>
              <a:rPr lang="en-CA" dirty="0"/>
              <a:t>Cannot be a reserved Python keyword (e.g., if, else, for)</a:t>
            </a:r>
          </a:p>
          <a:p>
            <a:endParaRPr lang="en-US" dirty="0"/>
          </a:p>
        </p:txBody>
      </p:sp>
      <p:pic>
        <p:nvPicPr>
          <p:cNvPr id="5122" name="Picture 2" descr="Rules Icon Vector Art, Icons, and ...">
            <a:extLst>
              <a:ext uri="{FF2B5EF4-FFF2-40B4-BE49-F238E27FC236}">
                <a16:creationId xmlns:a16="http://schemas.microsoft.com/office/drawing/2014/main" id="{7E0C0BC5-A84F-414F-F98D-14C3484466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42744" y="3017678"/>
            <a:ext cx="2857500"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129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a:xfrm>
            <a:off x="677333" y="2523258"/>
            <a:ext cx="9102346" cy="1646302"/>
          </a:xfrm>
        </p:spPr>
        <p:txBody>
          <a:bodyPr/>
          <a:lstStyle/>
          <a:p>
            <a:r>
              <a:rPr lang="en-US" b="1" cap="none" dirty="0"/>
              <a:t>Introduction to scientific programing – Linux, python and R</a:t>
            </a:r>
            <a:endParaRPr lang="de-AT" b="1" dirty="0"/>
          </a:p>
        </p:txBody>
      </p:sp>
      <p:sp>
        <p:nvSpPr>
          <p:cNvPr id="3" name="Untertitel 2"/>
          <p:cNvSpPr>
            <a:spLocks noGrp="1"/>
          </p:cNvSpPr>
          <p:nvPr>
            <p:ph type="subTitle" idx="1"/>
          </p:nvPr>
        </p:nvSpPr>
        <p:spPr>
          <a:xfrm>
            <a:off x="677334" y="4169557"/>
            <a:ext cx="8652480" cy="1096899"/>
          </a:xfrm>
        </p:spPr>
        <p:txBody>
          <a:bodyPr>
            <a:normAutofit fontScale="92500" lnSpcReduction="20000"/>
          </a:bodyPr>
          <a:lstStyle/>
          <a:p>
            <a:r>
              <a:rPr lang="pt-BR" dirty="0"/>
              <a:t>Introduction to R</a:t>
            </a:r>
          </a:p>
          <a:p>
            <a:endParaRPr lang="de-DE" sz="2200" baseline="30000" dirty="0"/>
          </a:p>
          <a:p>
            <a:r>
              <a:rPr lang="de-DE" sz="2200" dirty="0"/>
              <a:t>Ass-Prof Sereina Herzog, PhD</a:t>
            </a:r>
            <a:endParaRPr lang="pt-BR" dirty="0"/>
          </a:p>
          <a:p>
            <a:endParaRPr lang="de-AT" dirty="0"/>
          </a:p>
        </p:txBody>
      </p:sp>
    </p:spTree>
    <p:extLst>
      <p:ext uri="{BB962C8B-B14F-4D97-AF65-F5344CB8AC3E}">
        <p14:creationId xmlns:p14="http://schemas.microsoft.com/office/powerpoint/2010/main" val="24920816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6A5C8-6B3C-C1C0-D6FD-47C8F0CD5D8C}"/>
              </a:ext>
            </a:extLst>
          </p:cNvPr>
          <p:cNvSpPr>
            <a:spLocks noGrp="1"/>
          </p:cNvSpPr>
          <p:nvPr>
            <p:ph type="title"/>
          </p:nvPr>
        </p:nvSpPr>
        <p:spPr/>
        <p:txBody>
          <a:bodyPr>
            <a:noAutofit/>
          </a:bodyPr>
          <a:lstStyle/>
          <a:p>
            <a:r>
              <a:rPr lang="en-CA" dirty="0"/>
              <a:t>Variables and Data Types</a:t>
            </a:r>
            <a:br>
              <a:rPr lang="en-CA" dirty="0"/>
            </a:br>
            <a:endParaRPr lang="en-US" dirty="0"/>
          </a:p>
        </p:txBody>
      </p:sp>
      <p:sp>
        <p:nvSpPr>
          <p:cNvPr id="3" name="Content Placeholder 2">
            <a:extLst>
              <a:ext uri="{FF2B5EF4-FFF2-40B4-BE49-F238E27FC236}">
                <a16:creationId xmlns:a16="http://schemas.microsoft.com/office/drawing/2014/main" id="{7D99161D-701F-5DB9-4E72-36D9B0060D14}"/>
              </a:ext>
            </a:extLst>
          </p:cNvPr>
          <p:cNvSpPr>
            <a:spLocks noGrp="1"/>
          </p:cNvSpPr>
          <p:nvPr>
            <p:ph idx="1"/>
          </p:nvPr>
        </p:nvSpPr>
        <p:spPr>
          <a:xfrm>
            <a:off x="677334" y="1699270"/>
            <a:ext cx="9977966" cy="3880773"/>
          </a:xfrm>
        </p:spPr>
        <p:txBody>
          <a:bodyPr>
            <a:normAutofit lnSpcReduction="10000"/>
          </a:bodyPr>
          <a:lstStyle/>
          <a:p>
            <a:pPr>
              <a:buFont typeface="Arial" panose="020B0604020202020204" pitchFamily="34" charset="0"/>
              <a:buChar char="•"/>
            </a:pPr>
            <a:r>
              <a:rPr lang="en-CA" b="1" dirty="0"/>
              <a:t>Task</a:t>
            </a:r>
            <a:r>
              <a:rPr lang="en-CA" dirty="0"/>
              <a:t>:</a:t>
            </a:r>
          </a:p>
          <a:p>
            <a:pPr marL="742950" lvl="1" indent="-285750">
              <a:buFont typeface="Arial" panose="020B0604020202020204" pitchFamily="34" charset="0"/>
              <a:buChar char="•"/>
            </a:pPr>
            <a:r>
              <a:rPr lang="en-CA" dirty="0"/>
              <a:t>Create variables for:</a:t>
            </a:r>
          </a:p>
          <a:p>
            <a:pPr marL="742950" lvl="1" indent="-285750">
              <a:buFont typeface="Arial" panose="020B0604020202020204" pitchFamily="34" charset="0"/>
              <a:buChar char="•"/>
            </a:pPr>
            <a:r>
              <a:rPr lang="en-CA" dirty="0"/>
              <a:t>your age</a:t>
            </a:r>
          </a:p>
          <a:p>
            <a:pPr marL="742950" lvl="1" indent="-285750">
              <a:buFont typeface="Arial" panose="020B0604020202020204" pitchFamily="34" charset="0"/>
              <a:buChar char="•"/>
            </a:pPr>
            <a:r>
              <a:rPr lang="en-CA" dirty="0"/>
              <a:t>favorite number</a:t>
            </a:r>
          </a:p>
          <a:p>
            <a:pPr marL="742950" lvl="1" indent="-285750">
              <a:buFont typeface="Arial" panose="020B0604020202020204" pitchFamily="34" charset="0"/>
              <a:buChar char="•"/>
            </a:pPr>
            <a:r>
              <a:rPr lang="en-CA" dirty="0"/>
              <a:t>your hobby. </a:t>
            </a:r>
          </a:p>
          <a:p>
            <a:pPr marL="457200" lvl="1" indent="0">
              <a:buNone/>
            </a:pPr>
            <a:endParaRPr lang="en-CA" dirty="0"/>
          </a:p>
          <a:p>
            <a:pPr marL="57150" indent="0">
              <a:buNone/>
            </a:pPr>
            <a:r>
              <a:rPr lang="en-CA" dirty="0"/>
              <a:t>Print these variables using a single print() statement (with f-strings!)</a:t>
            </a:r>
          </a:p>
          <a:p>
            <a:endParaRPr lang="en-US" dirty="0"/>
          </a:p>
        </p:txBody>
      </p:sp>
      <p:sp>
        <p:nvSpPr>
          <p:cNvPr id="5" name="Slide Number Placeholder 4">
            <a:extLst>
              <a:ext uri="{FF2B5EF4-FFF2-40B4-BE49-F238E27FC236}">
                <a16:creationId xmlns:a16="http://schemas.microsoft.com/office/drawing/2014/main" id="{F77321DC-5A6C-EF60-84ED-6B0EBFCD3FD3}"/>
              </a:ext>
            </a:extLst>
          </p:cNvPr>
          <p:cNvSpPr>
            <a:spLocks noGrp="1"/>
          </p:cNvSpPr>
          <p:nvPr>
            <p:ph type="sldNum" sz="quarter" idx="12"/>
          </p:nvPr>
        </p:nvSpPr>
        <p:spPr/>
        <p:txBody>
          <a:bodyPr/>
          <a:lstStyle/>
          <a:p>
            <a:fld id="{C1FF6DA9-008F-8B48-92A6-B652298478BF}" type="slidenum">
              <a:rPr lang="en-US" smtClean="0"/>
              <a:t>20</a:t>
            </a:fld>
            <a:endParaRPr lang="en-US"/>
          </a:p>
        </p:txBody>
      </p:sp>
      <p:sp>
        <p:nvSpPr>
          <p:cNvPr id="6" name="Fußzeilenplatzhalter 3">
            <a:extLst>
              <a:ext uri="{FF2B5EF4-FFF2-40B4-BE49-F238E27FC236}">
                <a16:creationId xmlns:a16="http://schemas.microsoft.com/office/drawing/2014/main" id="{2C084FF7-6883-9A7E-4788-B4393AE044EF}"/>
              </a:ext>
            </a:extLst>
          </p:cNvPr>
          <p:cNvSpPr>
            <a:spLocks noGrp="1"/>
          </p:cNvSpPr>
          <p:nvPr>
            <p:ph type="ftr" sz="quarter" idx="11"/>
          </p:nvPr>
        </p:nvSpPr>
        <p:spPr>
          <a:xfrm>
            <a:off x="670726" y="6349225"/>
            <a:ext cx="6297612" cy="365125"/>
          </a:xfrm>
        </p:spPr>
        <p:txBody>
          <a:bodyPr/>
          <a:lstStyle/>
          <a:p>
            <a:r>
              <a:rPr lang="en-US" dirty="0"/>
              <a:t>Python | </a:t>
            </a:r>
            <a:r>
              <a:rPr lang="en-US" dirty="0" err="1"/>
              <a:t>iva.pritisanac@medunigraz.at</a:t>
            </a:r>
            <a:endParaRPr lang="en-US" dirty="0"/>
          </a:p>
        </p:txBody>
      </p:sp>
    </p:spTree>
    <p:extLst>
      <p:ext uri="{BB962C8B-B14F-4D97-AF65-F5344CB8AC3E}">
        <p14:creationId xmlns:p14="http://schemas.microsoft.com/office/powerpoint/2010/main" val="19361841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6A5C8-6B3C-C1C0-D6FD-47C8F0CD5D8C}"/>
              </a:ext>
            </a:extLst>
          </p:cNvPr>
          <p:cNvSpPr>
            <a:spLocks noGrp="1"/>
          </p:cNvSpPr>
          <p:nvPr>
            <p:ph type="title"/>
          </p:nvPr>
        </p:nvSpPr>
        <p:spPr/>
        <p:txBody>
          <a:bodyPr>
            <a:noAutofit/>
          </a:bodyPr>
          <a:lstStyle/>
          <a:p>
            <a:r>
              <a:rPr lang="en-CA" dirty="0"/>
              <a:t>Variables and Data Types</a:t>
            </a:r>
            <a:br>
              <a:rPr lang="en-CA" dirty="0"/>
            </a:br>
            <a:endParaRPr lang="en-US" dirty="0"/>
          </a:p>
        </p:txBody>
      </p:sp>
      <p:sp>
        <p:nvSpPr>
          <p:cNvPr id="3" name="Content Placeholder 2">
            <a:extLst>
              <a:ext uri="{FF2B5EF4-FFF2-40B4-BE49-F238E27FC236}">
                <a16:creationId xmlns:a16="http://schemas.microsoft.com/office/drawing/2014/main" id="{7D99161D-701F-5DB9-4E72-36D9B0060D14}"/>
              </a:ext>
            </a:extLst>
          </p:cNvPr>
          <p:cNvSpPr>
            <a:spLocks noGrp="1"/>
          </p:cNvSpPr>
          <p:nvPr>
            <p:ph idx="1"/>
          </p:nvPr>
        </p:nvSpPr>
        <p:spPr>
          <a:xfrm>
            <a:off x="677334" y="1699270"/>
            <a:ext cx="9977966" cy="3880773"/>
          </a:xfrm>
        </p:spPr>
        <p:txBody>
          <a:bodyPr>
            <a:normAutofit fontScale="85000" lnSpcReduction="20000"/>
          </a:bodyPr>
          <a:lstStyle/>
          <a:p>
            <a:pPr>
              <a:buFont typeface="Arial" panose="020B0604020202020204" pitchFamily="34" charset="0"/>
              <a:buChar char="•"/>
            </a:pPr>
            <a:r>
              <a:rPr lang="en-CA" b="1" dirty="0"/>
              <a:t>Task</a:t>
            </a:r>
            <a:r>
              <a:rPr lang="en-CA" dirty="0"/>
              <a:t>:</a:t>
            </a:r>
          </a:p>
          <a:p>
            <a:pPr marL="742950" lvl="1" indent="-285750">
              <a:buFont typeface="Arial" panose="020B0604020202020204" pitchFamily="34" charset="0"/>
              <a:buChar char="•"/>
            </a:pPr>
            <a:r>
              <a:rPr lang="en-CA" dirty="0"/>
              <a:t>Create variables for:</a:t>
            </a:r>
          </a:p>
          <a:p>
            <a:pPr marL="742950" lvl="1" indent="-285750">
              <a:buFont typeface="Arial" panose="020B0604020202020204" pitchFamily="34" charset="0"/>
              <a:buChar char="•"/>
            </a:pPr>
            <a:r>
              <a:rPr lang="en-CA" dirty="0"/>
              <a:t>your age</a:t>
            </a:r>
          </a:p>
          <a:p>
            <a:pPr marL="742950" lvl="1" indent="-285750">
              <a:buFont typeface="Arial" panose="020B0604020202020204" pitchFamily="34" charset="0"/>
              <a:buChar char="•"/>
            </a:pPr>
            <a:r>
              <a:rPr lang="en-CA" dirty="0"/>
              <a:t>favorite number</a:t>
            </a:r>
          </a:p>
          <a:p>
            <a:pPr marL="742950" lvl="1" indent="-285750">
              <a:buFont typeface="Arial" panose="020B0604020202020204" pitchFamily="34" charset="0"/>
              <a:buChar char="•"/>
            </a:pPr>
            <a:r>
              <a:rPr lang="en-CA" dirty="0"/>
              <a:t>your hobby. </a:t>
            </a:r>
          </a:p>
          <a:p>
            <a:pPr marL="457200" lvl="1" indent="0">
              <a:buNone/>
            </a:pPr>
            <a:endParaRPr lang="en-CA" dirty="0"/>
          </a:p>
          <a:p>
            <a:pPr marL="57150" indent="0">
              <a:buNone/>
            </a:pPr>
            <a:r>
              <a:rPr lang="en-CA" dirty="0"/>
              <a:t>Print these variables using a single print() statement (with f-strings!)</a:t>
            </a:r>
          </a:p>
          <a:p>
            <a:pPr marL="57150" indent="0">
              <a:buNone/>
            </a:pPr>
            <a:endParaRPr lang="en-CA" dirty="0"/>
          </a:p>
          <a:p>
            <a:pPr marL="514350" indent="-457200"/>
            <a:r>
              <a:rPr lang="en-CA" b="1" dirty="0"/>
              <a:t>Challenge</a:t>
            </a:r>
            <a:r>
              <a:rPr lang="en-CA" dirty="0"/>
              <a:t>: Swap the values of two variables without using a third variable</a:t>
            </a:r>
          </a:p>
          <a:p>
            <a:pPr marL="57150" indent="0">
              <a:buNone/>
            </a:pPr>
            <a:endParaRPr lang="en-CA" dirty="0"/>
          </a:p>
          <a:p>
            <a:endParaRPr lang="en-US" dirty="0"/>
          </a:p>
        </p:txBody>
      </p:sp>
      <p:sp>
        <p:nvSpPr>
          <p:cNvPr id="5" name="Slide Number Placeholder 4">
            <a:extLst>
              <a:ext uri="{FF2B5EF4-FFF2-40B4-BE49-F238E27FC236}">
                <a16:creationId xmlns:a16="http://schemas.microsoft.com/office/drawing/2014/main" id="{F77321DC-5A6C-EF60-84ED-6B0EBFCD3FD3}"/>
              </a:ext>
            </a:extLst>
          </p:cNvPr>
          <p:cNvSpPr>
            <a:spLocks noGrp="1"/>
          </p:cNvSpPr>
          <p:nvPr>
            <p:ph type="sldNum" sz="quarter" idx="12"/>
          </p:nvPr>
        </p:nvSpPr>
        <p:spPr/>
        <p:txBody>
          <a:bodyPr/>
          <a:lstStyle/>
          <a:p>
            <a:fld id="{C1FF6DA9-008F-8B48-92A6-B652298478BF}" type="slidenum">
              <a:rPr lang="en-US" smtClean="0"/>
              <a:t>21</a:t>
            </a:fld>
            <a:endParaRPr lang="en-US"/>
          </a:p>
        </p:txBody>
      </p:sp>
      <p:sp>
        <p:nvSpPr>
          <p:cNvPr id="6" name="Fußzeilenplatzhalter 3">
            <a:extLst>
              <a:ext uri="{FF2B5EF4-FFF2-40B4-BE49-F238E27FC236}">
                <a16:creationId xmlns:a16="http://schemas.microsoft.com/office/drawing/2014/main" id="{2C084FF7-6883-9A7E-4788-B4393AE044EF}"/>
              </a:ext>
            </a:extLst>
          </p:cNvPr>
          <p:cNvSpPr>
            <a:spLocks noGrp="1"/>
          </p:cNvSpPr>
          <p:nvPr>
            <p:ph type="ftr" sz="quarter" idx="11"/>
          </p:nvPr>
        </p:nvSpPr>
        <p:spPr>
          <a:xfrm>
            <a:off x="670726" y="6349225"/>
            <a:ext cx="6297612" cy="365125"/>
          </a:xfrm>
        </p:spPr>
        <p:txBody>
          <a:bodyPr/>
          <a:lstStyle/>
          <a:p>
            <a:r>
              <a:rPr lang="en-US" dirty="0"/>
              <a:t>Python | </a:t>
            </a:r>
            <a:r>
              <a:rPr lang="en-US" dirty="0" err="1"/>
              <a:t>iva.pritisanac@medunigraz.at</a:t>
            </a:r>
            <a:endParaRPr lang="en-US" dirty="0"/>
          </a:p>
        </p:txBody>
      </p:sp>
      <p:pic>
        <p:nvPicPr>
          <p:cNvPr id="4" name="Picture 2" descr="Challenge Icon Vector Art, Icons, and Graphics for Free Download">
            <a:extLst>
              <a:ext uri="{FF2B5EF4-FFF2-40B4-BE49-F238E27FC236}">
                <a16:creationId xmlns:a16="http://schemas.microsoft.com/office/drawing/2014/main" id="{0D0D70B1-19BE-D264-DDD8-C47EBA151F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52439" y="1844730"/>
            <a:ext cx="1821563" cy="19692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9285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73B4E9-F04F-3EEF-AA3A-27D19E988F6A}"/>
              </a:ext>
            </a:extLst>
          </p:cNvPr>
          <p:cNvSpPr>
            <a:spLocks noGrp="1"/>
          </p:cNvSpPr>
          <p:nvPr>
            <p:ph type="title"/>
          </p:nvPr>
        </p:nvSpPr>
        <p:spPr/>
        <p:txBody>
          <a:bodyPr/>
          <a:lstStyle/>
          <a:p>
            <a:r>
              <a:rPr lang="en-US" dirty="0"/>
              <a:t>I/O</a:t>
            </a:r>
          </a:p>
        </p:txBody>
      </p:sp>
      <p:sp>
        <p:nvSpPr>
          <p:cNvPr id="3" name="Content Placeholder 2">
            <a:extLst>
              <a:ext uri="{FF2B5EF4-FFF2-40B4-BE49-F238E27FC236}">
                <a16:creationId xmlns:a16="http://schemas.microsoft.com/office/drawing/2014/main" id="{7DD564C6-6C17-BFCB-35EB-B096289F7B75}"/>
              </a:ext>
            </a:extLst>
          </p:cNvPr>
          <p:cNvSpPr>
            <a:spLocks noGrp="1"/>
          </p:cNvSpPr>
          <p:nvPr>
            <p:ph idx="1"/>
          </p:nvPr>
        </p:nvSpPr>
        <p:spPr/>
        <p:txBody>
          <a:bodyPr/>
          <a:lstStyle/>
          <a:p>
            <a:r>
              <a:rPr lang="en-CA" b="1" dirty="0"/>
              <a:t>Simple I/O</a:t>
            </a:r>
          </a:p>
          <a:p>
            <a:pPr>
              <a:buFont typeface="Arial" panose="020B0604020202020204" pitchFamily="34" charset="0"/>
              <a:buChar char="•"/>
            </a:pPr>
            <a:r>
              <a:rPr lang="en-CA" b="1" dirty="0"/>
              <a:t>Task</a:t>
            </a:r>
            <a:r>
              <a:rPr lang="en-CA" dirty="0"/>
              <a:t>:</a:t>
            </a:r>
          </a:p>
          <a:p>
            <a:pPr marL="742950" lvl="1" indent="-285750">
              <a:buFont typeface="Arial" panose="020B0604020202020204" pitchFamily="34" charset="0"/>
              <a:buChar char="•"/>
            </a:pPr>
            <a:r>
              <a:rPr lang="en-CA" dirty="0"/>
              <a:t>Write a program that asks the user for their:</a:t>
            </a:r>
          </a:p>
          <a:p>
            <a:pPr lvl="2" indent="-285750">
              <a:buFont typeface="Arial" panose="020B0604020202020204" pitchFamily="34" charset="0"/>
              <a:buChar char="•"/>
            </a:pPr>
            <a:r>
              <a:rPr lang="en-CA" dirty="0"/>
              <a:t>birth year</a:t>
            </a:r>
          </a:p>
          <a:p>
            <a:pPr lvl="2" indent="-285750">
              <a:buFont typeface="Arial" panose="020B0604020202020204" pitchFamily="34" charset="0"/>
              <a:buChar char="•"/>
            </a:pPr>
            <a:r>
              <a:rPr lang="en-CA" dirty="0"/>
              <a:t>calculates their age</a:t>
            </a:r>
          </a:p>
          <a:p>
            <a:pPr lvl="2" indent="-285750">
              <a:buFont typeface="Arial" panose="020B0604020202020204" pitchFamily="34" charset="0"/>
              <a:buChar char="•"/>
            </a:pPr>
            <a:r>
              <a:rPr lang="en-CA" dirty="0"/>
              <a:t>and prints a message:</a:t>
            </a:r>
          </a:p>
          <a:p>
            <a:pPr marL="742950" lvl="1" indent="-285750">
              <a:buFont typeface="Arial" panose="020B0604020202020204" pitchFamily="34" charset="0"/>
              <a:buChar char="•"/>
            </a:pPr>
            <a:r>
              <a:rPr lang="en-CA" dirty="0"/>
              <a:t>“You are {</a:t>
            </a:r>
            <a:r>
              <a:rPr lang="en-CA" dirty="0" err="1"/>
              <a:t>user_age</a:t>
            </a:r>
            <a:r>
              <a:rPr lang="en-CA" dirty="0"/>
              <a:t>} years old!”</a:t>
            </a:r>
          </a:p>
          <a:p>
            <a:endParaRPr lang="en-US" dirty="0"/>
          </a:p>
        </p:txBody>
      </p:sp>
      <p:sp>
        <p:nvSpPr>
          <p:cNvPr id="5" name="Slide Number Placeholder 4">
            <a:extLst>
              <a:ext uri="{FF2B5EF4-FFF2-40B4-BE49-F238E27FC236}">
                <a16:creationId xmlns:a16="http://schemas.microsoft.com/office/drawing/2014/main" id="{E602C44D-A693-B5F4-799A-5435993728BE}"/>
              </a:ext>
            </a:extLst>
          </p:cNvPr>
          <p:cNvSpPr>
            <a:spLocks noGrp="1"/>
          </p:cNvSpPr>
          <p:nvPr>
            <p:ph type="sldNum" sz="quarter" idx="12"/>
          </p:nvPr>
        </p:nvSpPr>
        <p:spPr/>
        <p:txBody>
          <a:bodyPr/>
          <a:lstStyle/>
          <a:p>
            <a:fld id="{C1FF6DA9-008F-8B48-92A6-B652298478BF}" type="slidenum">
              <a:rPr lang="en-US" smtClean="0"/>
              <a:t>22</a:t>
            </a:fld>
            <a:endParaRPr lang="en-US"/>
          </a:p>
        </p:txBody>
      </p:sp>
      <p:sp>
        <p:nvSpPr>
          <p:cNvPr id="6" name="Fußzeilenplatzhalter 3">
            <a:extLst>
              <a:ext uri="{FF2B5EF4-FFF2-40B4-BE49-F238E27FC236}">
                <a16:creationId xmlns:a16="http://schemas.microsoft.com/office/drawing/2014/main" id="{C2105DBB-98E9-4A34-38CD-CFB71CA92E19}"/>
              </a:ext>
            </a:extLst>
          </p:cNvPr>
          <p:cNvSpPr>
            <a:spLocks noGrp="1"/>
          </p:cNvSpPr>
          <p:nvPr>
            <p:ph type="ftr" sz="quarter" idx="11"/>
          </p:nvPr>
        </p:nvSpPr>
        <p:spPr>
          <a:xfrm>
            <a:off x="670726" y="6349225"/>
            <a:ext cx="6297612" cy="365125"/>
          </a:xfrm>
        </p:spPr>
        <p:txBody>
          <a:bodyPr/>
          <a:lstStyle/>
          <a:p>
            <a:r>
              <a:rPr lang="en-US" dirty="0"/>
              <a:t>Python | </a:t>
            </a:r>
            <a:r>
              <a:rPr lang="en-US" dirty="0" err="1"/>
              <a:t>iva.pritisanac@medunigraz.at</a:t>
            </a:r>
            <a:endParaRPr lang="en-US" dirty="0"/>
          </a:p>
        </p:txBody>
      </p:sp>
    </p:spTree>
    <p:extLst>
      <p:ext uri="{BB962C8B-B14F-4D97-AF65-F5344CB8AC3E}">
        <p14:creationId xmlns:p14="http://schemas.microsoft.com/office/powerpoint/2010/main" val="5312164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73B4E9-F04F-3EEF-AA3A-27D19E988F6A}"/>
              </a:ext>
            </a:extLst>
          </p:cNvPr>
          <p:cNvSpPr>
            <a:spLocks noGrp="1"/>
          </p:cNvSpPr>
          <p:nvPr>
            <p:ph type="title"/>
          </p:nvPr>
        </p:nvSpPr>
        <p:spPr/>
        <p:txBody>
          <a:bodyPr/>
          <a:lstStyle/>
          <a:p>
            <a:r>
              <a:rPr lang="en-US" dirty="0"/>
              <a:t>I/O</a:t>
            </a:r>
          </a:p>
        </p:txBody>
      </p:sp>
      <p:sp>
        <p:nvSpPr>
          <p:cNvPr id="3" name="Content Placeholder 2">
            <a:extLst>
              <a:ext uri="{FF2B5EF4-FFF2-40B4-BE49-F238E27FC236}">
                <a16:creationId xmlns:a16="http://schemas.microsoft.com/office/drawing/2014/main" id="{7DD564C6-6C17-BFCB-35EB-B096289F7B75}"/>
              </a:ext>
            </a:extLst>
          </p:cNvPr>
          <p:cNvSpPr>
            <a:spLocks noGrp="1"/>
          </p:cNvSpPr>
          <p:nvPr>
            <p:ph idx="1"/>
          </p:nvPr>
        </p:nvSpPr>
        <p:spPr/>
        <p:txBody>
          <a:bodyPr>
            <a:normAutofit fontScale="92500" lnSpcReduction="10000"/>
          </a:bodyPr>
          <a:lstStyle/>
          <a:p>
            <a:pPr>
              <a:buFont typeface="Arial" panose="020B0604020202020204" pitchFamily="34" charset="0"/>
              <a:buChar char="•"/>
            </a:pPr>
            <a:r>
              <a:rPr lang="en-CA" b="1" dirty="0"/>
              <a:t>Task</a:t>
            </a:r>
            <a:r>
              <a:rPr lang="en-CA" dirty="0"/>
              <a:t>:</a:t>
            </a:r>
          </a:p>
          <a:p>
            <a:pPr marL="742950" lvl="1" indent="-285750">
              <a:buFont typeface="Arial" panose="020B0604020202020204" pitchFamily="34" charset="0"/>
              <a:buChar char="•"/>
            </a:pPr>
            <a:r>
              <a:rPr lang="en-CA" dirty="0"/>
              <a:t>Write a program that asks the user for their:</a:t>
            </a:r>
          </a:p>
          <a:p>
            <a:pPr lvl="2" indent="-285750">
              <a:buFont typeface="Arial" panose="020B0604020202020204" pitchFamily="34" charset="0"/>
              <a:buChar char="•"/>
            </a:pPr>
            <a:r>
              <a:rPr lang="en-CA" dirty="0"/>
              <a:t>birth year</a:t>
            </a:r>
          </a:p>
          <a:p>
            <a:pPr lvl="2" indent="-285750">
              <a:buFont typeface="Arial" panose="020B0604020202020204" pitchFamily="34" charset="0"/>
              <a:buChar char="•"/>
            </a:pPr>
            <a:r>
              <a:rPr lang="en-CA" dirty="0"/>
              <a:t>calculates their age</a:t>
            </a:r>
          </a:p>
          <a:p>
            <a:pPr lvl="2" indent="-285750">
              <a:buFont typeface="Arial" panose="020B0604020202020204" pitchFamily="34" charset="0"/>
              <a:buChar char="•"/>
            </a:pPr>
            <a:r>
              <a:rPr lang="en-CA" dirty="0"/>
              <a:t>and prints a message:</a:t>
            </a:r>
          </a:p>
          <a:p>
            <a:pPr marL="742950" lvl="1" indent="-285750">
              <a:buFont typeface="Arial" panose="020B0604020202020204" pitchFamily="34" charset="0"/>
              <a:buChar char="•"/>
            </a:pPr>
            <a:r>
              <a:rPr lang="en-CA" dirty="0"/>
              <a:t>“You are {</a:t>
            </a:r>
            <a:r>
              <a:rPr lang="en-CA" dirty="0" err="1"/>
              <a:t>user_age</a:t>
            </a:r>
            <a:r>
              <a:rPr lang="en-CA" dirty="0"/>
              <a:t>} years old!”</a:t>
            </a:r>
          </a:p>
          <a:p>
            <a:pPr marL="742950" lvl="1" indent="-285750">
              <a:buFont typeface="Arial" panose="020B0604020202020204" pitchFamily="34" charset="0"/>
              <a:buChar char="•"/>
            </a:pPr>
            <a:endParaRPr lang="en-CA" dirty="0"/>
          </a:p>
          <a:p>
            <a:r>
              <a:rPr lang="en-CA" b="1" dirty="0"/>
              <a:t>Challenge</a:t>
            </a:r>
            <a:r>
              <a:rPr lang="en-CA" dirty="0"/>
              <a:t>: Ask the user for their first and last name, then print their initials</a:t>
            </a:r>
          </a:p>
          <a:p>
            <a:endParaRPr lang="en-US" dirty="0"/>
          </a:p>
        </p:txBody>
      </p:sp>
      <p:sp>
        <p:nvSpPr>
          <p:cNvPr id="5" name="Slide Number Placeholder 4">
            <a:extLst>
              <a:ext uri="{FF2B5EF4-FFF2-40B4-BE49-F238E27FC236}">
                <a16:creationId xmlns:a16="http://schemas.microsoft.com/office/drawing/2014/main" id="{E602C44D-A693-B5F4-799A-5435993728BE}"/>
              </a:ext>
            </a:extLst>
          </p:cNvPr>
          <p:cNvSpPr>
            <a:spLocks noGrp="1"/>
          </p:cNvSpPr>
          <p:nvPr>
            <p:ph type="sldNum" sz="quarter" idx="12"/>
          </p:nvPr>
        </p:nvSpPr>
        <p:spPr/>
        <p:txBody>
          <a:bodyPr/>
          <a:lstStyle/>
          <a:p>
            <a:fld id="{C1FF6DA9-008F-8B48-92A6-B652298478BF}" type="slidenum">
              <a:rPr lang="en-US" smtClean="0"/>
              <a:t>23</a:t>
            </a:fld>
            <a:endParaRPr lang="en-US"/>
          </a:p>
        </p:txBody>
      </p:sp>
      <p:sp>
        <p:nvSpPr>
          <p:cNvPr id="6" name="Fußzeilenplatzhalter 3">
            <a:extLst>
              <a:ext uri="{FF2B5EF4-FFF2-40B4-BE49-F238E27FC236}">
                <a16:creationId xmlns:a16="http://schemas.microsoft.com/office/drawing/2014/main" id="{C2105DBB-98E9-4A34-38CD-CFB71CA92E19}"/>
              </a:ext>
            </a:extLst>
          </p:cNvPr>
          <p:cNvSpPr>
            <a:spLocks noGrp="1"/>
          </p:cNvSpPr>
          <p:nvPr>
            <p:ph type="ftr" sz="quarter" idx="11"/>
          </p:nvPr>
        </p:nvSpPr>
        <p:spPr>
          <a:xfrm>
            <a:off x="670726" y="6349225"/>
            <a:ext cx="6297612" cy="365125"/>
          </a:xfrm>
        </p:spPr>
        <p:txBody>
          <a:bodyPr/>
          <a:lstStyle/>
          <a:p>
            <a:r>
              <a:rPr lang="en-US" dirty="0"/>
              <a:t>Python | </a:t>
            </a:r>
            <a:r>
              <a:rPr lang="en-US" dirty="0" err="1"/>
              <a:t>iva.pritisanac@medunigraz.at</a:t>
            </a:r>
            <a:endParaRPr lang="en-US" dirty="0"/>
          </a:p>
        </p:txBody>
      </p:sp>
      <p:pic>
        <p:nvPicPr>
          <p:cNvPr id="4" name="Picture 2" descr="Challenge Icon Vector Art, Icons, and Graphics for Free Download">
            <a:extLst>
              <a:ext uri="{FF2B5EF4-FFF2-40B4-BE49-F238E27FC236}">
                <a16:creationId xmlns:a16="http://schemas.microsoft.com/office/drawing/2014/main" id="{1EDA3BA6-36FE-DCB0-EC5F-26BDE42AA1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79881" y="2553427"/>
            <a:ext cx="1821563" cy="19692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34775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a:t>Control Structures</a:t>
            </a:r>
          </a:p>
        </p:txBody>
      </p:sp>
      <p:sp>
        <p:nvSpPr>
          <p:cNvPr id="3" name="Content Placeholder 2"/>
          <p:cNvSpPr>
            <a:spLocks noGrp="1"/>
          </p:cNvSpPr>
          <p:nvPr>
            <p:ph idx="1"/>
          </p:nvPr>
        </p:nvSpPr>
        <p:spPr>
          <a:xfrm>
            <a:off x="677334" y="1699270"/>
            <a:ext cx="9342966" cy="4549130"/>
          </a:xfrm>
        </p:spPr>
        <p:txBody>
          <a:bodyPr>
            <a:normAutofit fontScale="62500" lnSpcReduction="20000"/>
          </a:bodyPr>
          <a:lstStyle/>
          <a:p>
            <a:r>
              <a:rPr dirty="0"/>
              <a:t>Conditionals:</a:t>
            </a:r>
          </a:p>
          <a:p>
            <a:r>
              <a:rPr dirty="0"/>
              <a:t>if x &gt; 5:</a:t>
            </a:r>
          </a:p>
          <a:p>
            <a:r>
              <a:rPr dirty="0"/>
              <a:t>    print("x is large")</a:t>
            </a:r>
          </a:p>
          <a:p>
            <a:r>
              <a:rPr dirty="0"/>
              <a:t>else:</a:t>
            </a:r>
          </a:p>
          <a:p>
            <a:r>
              <a:rPr dirty="0"/>
              <a:t>    print("x is small")</a:t>
            </a:r>
            <a:endParaRPr lang="en-CA" dirty="0"/>
          </a:p>
          <a:p>
            <a:endParaRPr lang="en-CA" dirty="0"/>
          </a:p>
          <a:p>
            <a:r>
              <a:rPr lang="en-CA" dirty="0" err="1"/>
              <a:t>elif</a:t>
            </a:r>
            <a:endParaRPr dirty="0"/>
          </a:p>
          <a:p>
            <a:endParaRPr dirty="0"/>
          </a:p>
          <a:p>
            <a:r>
              <a:rPr dirty="0"/>
              <a:t>Loops:</a:t>
            </a:r>
          </a:p>
          <a:p>
            <a:r>
              <a:rPr dirty="0"/>
              <a:t>for </a:t>
            </a:r>
            <a:r>
              <a:rPr dirty="0" err="1"/>
              <a:t>i</a:t>
            </a:r>
            <a:r>
              <a:rPr dirty="0"/>
              <a:t> in range(5):</a:t>
            </a:r>
          </a:p>
          <a:p>
            <a:r>
              <a:rPr dirty="0"/>
              <a:t>    print(</a:t>
            </a:r>
            <a:r>
              <a:rPr dirty="0" err="1"/>
              <a:t>i</a:t>
            </a:r>
            <a:r>
              <a:rPr dirty="0"/>
              <a:t>)</a:t>
            </a:r>
            <a:endParaRPr lang="en-CA" dirty="0"/>
          </a:p>
          <a:p>
            <a:endParaRPr lang="en-CA" dirty="0"/>
          </a:p>
          <a:p>
            <a:r>
              <a:rPr lang="en-CA" dirty="0"/>
              <a:t>While loop</a:t>
            </a:r>
            <a:endParaRPr dirty="0"/>
          </a:p>
        </p:txBody>
      </p:sp>
      <p:sp>
        <p:nvSpPr>
          <p:cNvPr id="4" name="Fußzeilenplatzhalter 3">
            <a:extLst>
              <a:ext uri="{FF2B5EF4-FFF2-40B4-BE49-F238E27FC236}">
                <a16:creationId xmlns:a16="http://schemas.microsoft.com/office/drawing/2014/main" id="{AD74F5F3-E88A-D26E-BABC-31153B85A30F}"/>
              </a:ext>
            </a:extLst>
          </p:cNvPr>
          <p:cNvSpPr>
            <a:spLocks noGrp="1"/>
          </p:cNvSpPr>
          <p:nvPr>
            <p:ph type="ftr" sz="quarter" idx="11"/>
          </p:nvPr>
        </p:nvSpPr>
        <p:spPr>
          <a:xfrm>
            <a:off x="670726" y="6349225"/>
            <a:ext cx="6297612" cy="365125"/>
          </a:xfrm>
        </p:spPr>
        <p:txBody>
          <a:bodyPr/>
          <a:lstStyle/>
          <a:p>
            <a:r>
              <a:rPr lang="en-US" dirty="0"/>
              <a:t>Python | </a:t>
            </a:r>
            <a:r>
              <a:rPr lang="en-US" dirty="0" err="1"/>
              <a:t>iva.pritisanac@medunigraz.at</a:t>
            </a:r>
            <a:endParaRPr lang="en-US"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a:t>Control Structures</a:t>
            </a:r>
            <a:r>
              <a:rPr lang="en-CA" dirty="0"/>
              <a:t> AND Logic</a:t>
            </a:r>
            <a:endParaRPr dirty="0"/>
          </a:p>
        </p:txBody>
      </p:sp>
      <p:sp>
        <p:nvSpPr>
          <p:cNvPr id="3" name="Content Placeholder 2"/>
          <p:cNvSpPr>
            <a:spLocks noGrp="1"/>
          </p:cNvSpPr>
          <p:nvPr>
            <p:ph idx="1"/>
          </p:nvPr>
        </p:nvSpPr>
        <p:spPr>
          <a:xfrm>
            <a:off x="677334" y="1699270"/>
            <a:ext cx="9342966" cy="4549130"/>
          </a:xfrm>
        </p:spPr>
        <p:txBody>
          <a:bodyPr>
            <a:normAutofit/>
          </a:bodyPr>
          <a:lstStyle/>
          <a:p>
            <a:r>
              <a:rPr dirty="0"/>
              <a:t>Conditionals:</a:t>
            </a:r>
          </a:p>
          <a:p>
            <a:r>
              <a:rPr lang="en-CA" dirty="0"/>
              <a:t>I</a:t>
            </a:r>
            <a:r>
              <a:rPr dirty="0"/>
              <a:t>f</a:t>
            </a:r>
            <a:r>
              <a:rPr lang="en-CA" dirty="0"/>
              <a:t>, else, </a:t>
            </a:r>
            <a:r>
              <a:rPr lang="en-CA" dirty="0" err="1"/>
              <a:t>elif</a:t>
            </a:r>
            <a:endParaRPr lang="en-CA" dirty="0"/>
          </a:p>
          <a:p>
            <a:endParaRPr lang="en-CA" dirty="0"/>
          </a:p>
          <a:p>
            <a:r>
              <a:rPr lang="en-CA" dirty="0"/>
              <a:t>Logic:</a:t>
            </a:r>
          </a:p>
          <a:p>
            <a:r>
              <a:rPr lang="en-CA" dirty="0"/>
              <a:t>or, and</a:t>
            </a:r>
          </a:p>
          <a:p>
            <a:endParaRPr lang="en-CA" dirty="0"/>
          </a:p>
          <a:p>
            <a:r>
              <a:rPr lang="en-CA" dirty="0"/>
              <a:t>For, while loops</a:t>
            </a:r>
          </a:p>
          <a:p>
            <a:pPr lvl="1"/>
            <a:r>
              <a:rPr lang="en-CA" dirty="0"/>
              <a:t>Control of flow: break, continue, pass</a:t>
            </a:r>
          </a:p>
          <a:p>
            <a:endParaRPr lang="en-CA" dirty="0"/>
          </a:p>
          <a:p>
            <a:endParaRPr lang="en-CA" dirty="0"/>
          </a:p>
        </p:txBody>
      </p:sp>
      <p:sp>
        <p:nvSpPr>
          <p:cNvPr id="4" name="Fußzeilenplatzhalter 3">
            <a:extLst>
              <a:ext uri="{FF2B5EF4-FFF2-40B4-BE49-F238E27FC236}">
                <a16:creationId xmlns:a16="http://schemas.microsoft.com/office/drawing/2014/main" id="{AD74F5F3-E88A-D26E-BABC-31153B85A30F}"/>
              </a:ext>
            </a:extLst>
          </p:cNvPr>
          <p:cNvSpPr>
            <a:spLocks noGrp="1"/>
          </p:cNvSpPr>
          <p:nvPr>
            <p:ph type="ftr" sz="quarter" idx="11"/>
          </p:nvPr>
        </p:nvSpPr>
        <p:spPr>
          <a:xfrm>
            <a:off x="670726" y="6349225"/>
            <a:ext cx="6297612" cy="365125"/>
          </a:xfrm>
        </p:spPr>
        <p:txBody>
          <a:bodyPr/>
          <a:lstStyle/>
          <a:p>
            <a:r>
              <a:rPr lang="en-US" dirty="0"/>
              <a:t>Python | </a:t>
            </a:r>
            <a:r>
              <a:rPr lang="en-US" dirty="0" err="1"/>
              <a:t>iva.pritisanac@medunigraz.at</a:t>
            </a:r>
            <a:endParaRPr lang="en-US" dirty="0"/>
          </a:p>
        </p:txBody>
      </p:sp>
      <p:pic>
        <p:nvPicPr>
          <p:cNvPr id="9218" name="Picture 2" descr="Icon Logic Symbols Logic Head Talk Stock Vector (Royalty Free) 1342959980 |  Shutterstock">
            <a:extLst>
              <a:ext uri="{FF2B5EF4-FFF2-40B4-BE49-F238E27FC236}">
                <a16:creationId xmlns:a16="http://schemas.microsoft.com/office/drawing/2014/main" id="{6E001883-909C-10BB-BB30-982E8A694DB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2857" b="12143"/>
          <a:stretch/>
        </p:blipFill>
        <p:spPr bwMode="auto">
          <a:xfrm>
            <a:off x="5600700" y="1845496"/>
            <a:ext cx="4102100" cy="33132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74110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B7B374-5EE8-2AC1-03CF-A5DA70A3133C}"/>
              </a:ext>
            </a:extLst>
          </p:cNvPr>
          <p:cNvSpPr>
            <a:spLocks noGrp="1"/>
          </p:cNvSpPr>
          <p:nvPr>
            <p:ph type="title"/>
          </p:nvPr>
        </p:nvSpPr>
        <p:spPr/>
        <p:txBody>
          <a:bodyPr/>
          <a:lstStyle/>
          <a:p>
            <a:r>
              <a:rPr lang="en-CA" dirty="0"/>
              <a:t>Control Structures and Logic</a:t>
            </a:r>
            <a:endParaRPr lang="en-US" dirty="0"/>
          </a:p>
        </p:txBody>
      </p:sp>
      <p:sp>
        <p:nvSpPr>
          <p:cNvPr id="3" name="Content Placeholder 2">
            <a:extLst>
              <a:ext uri="{FF2B5EF4-FFF2-40B4-BE49-F238E27FC236}">
                <a16:creationId xmlns:a16="http://schemas.microsoft.com/office/drawing/2014/main" id="{9EFFBE32-2152-9A7B-3B4E-9F4DEFECB84E}"/>
              </a:ext>
            </a:extLst>
          </p:cNvPr>
          <p:cNvSpPr>
            <a:spLocks noGrp="1"/>
          </p:cNvSpPr>
          <p:nvPr>
            <p:ph idx="1"/>
          </p:nvPr>
        </p:nvSpPr>
        <p:spPr/>
        <p:txBody>
          <a:bodyPr/>
          <a:lstStyle/>
          <a:p>
            <a:pPr>
              <a:buFont typeface="Arial" panose="020B0604020202020204" pitchFamily="34" charset="0"/>
              <a:buChar char="•"/>
            </a:pPr>
            <a:r>
              <a:rPr lang="en-CA" b="1" dirty="0"/>
              <a:t>Task</a:t>
            </a:r>
            <a:r>
              <a:rPr lang="en-CA" dirty="0"/>
              <a:t>:</a:t>
            </a:r>
          </a:p>
          <a:p>
            <a:pPr marL="742950" lvl="1" indent="-285750">
              <a:buFont typeface="Arial" panose="020B0604020202020204" pitchFamily="34" charset="0"/>
              <a:buChar char="•"/>
            </a:pPr>
            <a:r>
              <a:rPr lang="en-CA" dirty="0"/>
              <a:t>Modify the "Even or Odd" program to check if a number is positive, negative, or zero</a:t>
            </a:r>
          </a:p>
          <a:p>
            <a:endParaRPr lang="en-US" dirty="0"/>
          </a:p>
        </p:txBody>
      </p:sp>
      <p:sp>
        <p:nvSpPr>
          <p:cNvPr id="5" name="Slide Number Placeholder 4">
            <a:extLst>
              <a:ext uri="{FF2B5EF4-FFF2-40B4-BE49-F238E27FC236}">
                <a16:creationId xmlns:a16="http://schemas.microsoft.com/office/drawing/2014/main" id="{1BAD53D5-56B9-42ED-9956-C6DD02F4DB95}"/>
              </a:ext>
            </a:extLst>
          </p:cNvPr>
          <p:cNvSpPr>
            <a:spLocks noGrp="1"/>
          </p:cNvSpPr>
          <p:nvPr>
            <p:ph type="sldNum" sz="quarter" idx="12"/>
          </p:nvPr>
        </p:nvSpPr>
        <p:spPr/>
        <p:txBody>
          <a:bodyPr/>
          <a:lstStyle/>
          <a:p>
            <a:fld id="{C1FF6DA9-008F-8B48-92A6-B652298478BF}" type="slidenum">
              <a:rPr lang="en-US" smtClean="0"/>
              <a:t>26</a:t>
            </a:fld>
            <a:endParaRPr lang="en-US"/>
          </a:p>
        </p:txBody>
      </p:sp>
      <p:sp>
        <p:nvSpPr>
          <p:cNvPr id="6" name="Fußzeilenplatzhalter 3">
            <a:extLst>
              <a:ext uri="{FF2B5EF4-FFF2-40B4-BE49-F238E27FC236}">
                <a16:creationId xmlns:a16="http://schemas.microsoft.com/office/drawing/2014/main" id="{3801A223-76AB-1708-873F-6DF47B1418F0}"/>
              </a:ext>
            </a:extLst>
          </p:cNvPr>
          <p:cNvSpPr>
            <a:spLocks noGrp="1"/>
          </p:cNvSpPr>
          <p:nvPr>
            <p:ph type="ftr" sz="quarter" idx="11"/>
          </p:nvPr>
        </p:nvSpPr>
        <p:spPr>
          <a:xfrm>
            <a:off x="670726" y="6349225"/>
            <a:ext cx="6297612" cy="365125"/>
          </a:xfrm>
        </p:spPr>
        <p:txBody>
          <a:bodyPr/>
          <a:lstStyle/>
          <a:p>
            <a:r>
              <a:rPr lang="en-US" dirty="0"/>
              <a:t>Python | </a:t>
            </a:r>
            <a:r>
              <a:rPr lang="en-US" dirty="0" err="1"/>
              <a:t>iva.pritisanac@medunigraz.at</a:t>
            </a:r>
            <a:endParaRPr lang="en-US" dirty="0"/>
          </a:p>
        </p:txBody>
      </p:sp>
    </p:spTree>
    <p:extLst>
      <p:ext uri="{BB962C8B-B14F-4D97-AF65-F5344CB8AC3E}">
        <p14:creationId xmlns:p14="http://schemas.microsoft.com/office/powerpoint/2010/main" val="2955776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B7B374-5EE8-2AC1-03CF-A5DA70A3133C}"/>
              </a:ext>
            </a:extLst>
          </p:cNvPr>
          <p:cNvSpPr>
            <a:spLocks noGrp="1"/>
          </p:cNvSpPr>
          <p:nvPr>
            <p:ph type="title"/>
          </p:nvPr>
        </p:nvSpPr>
        <p:spPr/>
        <p:txBody>
          <a:bodyPr/>
          <a:lstStyle/>
          <a:p>
            <a:r>
              <a:rPr lang="en-CA" dirty="0"/>
              <a:t>Control Structures and Logic</a:t>
            </a:r>
            <a:endParaRPr lang="en-US" dirty="0"/>
          </a:p>
        </p:txBody>
      </p:sp>
      <p:sp>
        <p:nvSpPr>
          <p:cNvPr id="3" name="Content Placeholder 2">
            <a:extLst>
              <a:ext uri="{FF2B5EF4-FFF2-40B4-BE49-F238E27FC236}">
                <a16:creationId xmlns:a16="http://schemas.microsoft.com/office/drawing/2014/main" id="{9EFFBE32-2152-9A7B-3B4E-9F4DEFECB84E}"/>
              </a:ext>
            </a:extLst>
          </p:cNvPr>
          <p:cNvSpPr>
            <a:spLocks noGrp="1"/>
          </p:cNvSpPr>
          <p:nvPr>
            <p:ph idx="1"/>
          </p:nvPr>
        </p:nvSpPr>
        <p:spPr/>
        <p:txBody>
          <a:bodyPr/>
          <a:lstStyle/>
          <a:p>
            <a:pPr>
              <a:buFont typeface="Arial" panose="020B0604020202020204" pitchFamily="34" charset="0"/>
              <a:buChar char="•"/>
            </a:pPr>
            <a:r>
              <a:rPr lang="en-CA" b="1" dirty="0"/>
              <a:t>Task</a:t>
            </a:r>
            <a:r>
              <a:rPr lang="en-CA" dirty="0"/>
              <a:t>:</a:t>
            </a:r>
          </a:p>
          <a:p>
            <a:pPr marL="742950" lvl="1" indent="-285750">
              <a:buFont typeface="Arial" panose="020B0604020202020204" pitchFamily="34" charset="0"/>
              <a:buChar char="•"/>
            </a:pPr>
            <a:r>
              <a:rPr lang="en-CA" dirty="0"/>
              <a:t>Modify the "Even or Odd" program to check if a number is positive, negative, or zero</a:t>
            </a:r>
          </a:p>
          <a:p>
            <a:pPr marL="457200" lvl="1" indent="0">
              <a:buNone/>
            </a:pPr>
            <a:endParaRPr lang="en-CA" dirty="0"/>
          </a:p>
          <a:p>
            <a:pPr marL="457200" lvl="1" indent="0">
              <a:buNone/>
            </a:pPr>
            <a:endParaRPr lang="en-CA" b="1" dirty="0"/>
          </a:p>
          <a:p>
            <a:pPr marL="457200" lvl="1" indent="0">
              <a:buNone/>
            </a:pPr>
            <a:r>
              <a:rPr lang="en-CA" b="1" dirty="0" err="1"/>
              <a:t>Challenge</a:t>
            </a:r>
            <a:r>
              <a:rPr lang="en-CA" dirty="0" err="1"/>
              <a:t>:Write</a:t>
            </a:r>
            <a:r>
              <a:rPr lang="en-CA" dirty="0"/>
              <a:t> a program that checks if a number is divisible by both 3 and 5!</a:t>
            </a:r>
          </a:p>
          <a:p>
            <a:pPr marL="742950" lvl="1" indent="-285750">
              <a:buFont typeface="Arial" panose="020B0604020202020204" pitchFamily="34" charset="0"/>
              <a:buChar char="•"/>
            </a:pPr>
            <a:endParaRPr lang="en-CA" dirty="0"/>
          </a:p>
          <a:p>
            <a:endParaRPr lang="en-US" dirty="0"/>
          </a:p>
        </p:txBody>
      </p:sp>
      <p:sp>
        <p:nvSpPr>
          <p:cNvPr id="5" name="Slide Number Placeholder 4">
            <a:extLst>
              <a:ext uri="{FF2B5EF4-FFF2-40B4-BE49-F238E27FC236}">
                <a16:creationId xmlns:a16="http://schemas.microsoft.com/office/drawing/2014/main" id="{1BAD53D5-56B9-42ED-9956-C6DD02F4DB95}"/>
              </a:ext>
            </a:extLst>
          </p:cNvPr>
          <p:cNvSpPr>
            <a:spLocks noGrp="1"/>
          </p:cNvSpPr>
          <p:nvPr>
            <p:ph type="sldNum" sz="quarter" idx="12"/>
          </p:nvPr>
        </p:nvSpPr>
        <p:spPr/>
        <p:txBody>
          <a:bodyPr/>
          <a:lstStyle/>
          <a:p>
            <a:fld id="{C1FF6DA9-008F-8B48-92A6-B652298478BF}" type="slidenum">
              <a:rPr lang="en-US" smtClean="0"/>
              <a:t>27</a:t>
            </a:fld>
            <a:endParaRPr lang="en-US"/>
          </a:p>
        </p:txBody>
      </p:sp>
      <p:sp>
        <p:nvSpPr>
          <p:cNvPr id="6" name="Fußzeilenplatzhalter 3">
            <a:extLst>
              <a:ext uri="{FF2B5EF4-FFF2-40B4-BE49-F238E27FC236}">
                <a16:creationId xmlns:a16="http://schemas.microsoft.com/office/drawing/2014/main" id="{2F927E2C-9406-8724-E710-6B6637AD545D}"/>
              </a:ext>
            </a:extLst>
          </p:cNvPr>
          <p:cNvSpPr>
            <a:spLocks noGrp="1"/>
          </p:cNvSpPr>
          <p:nvPr>
            <p:ph type="ftr" sz="quarter" idx="11"/>
          </p:nvPr>
        </p:nvSpPr>
        <p:spPr>
          <a:xfrm>
            <a:off x="670726" y="6349225"/>
            <a:ext cx="6297612" cy="365125"/>
          </a:xfrm>
        </p:spPr>
        <p:txBody>
          <a:bodyPr/>
          <a:lstStyle/>
          <a:p>
            <a:r>
              <a:rPr lang="en-US" dirty="0"/>
              <a:t>Python | </a:t>
            </a:r>
            <a:r>
              <a:rPr lang="en-US" dirty="0" err="1"/>
              <a:t>iva.pritisanac@medunigraz.at</a:t>
            </a:r>
            <a:endParaRPr lang="en-US" dirty="0"/>
          </a:p>
        </p:txBody>
      </p:sp>
      <p:pic>
        <p:nvPicPr>
          <p:cNvPr id="6146" name="Picture 2" descr="Challenge Icon Vector Art, Icons, and Graphics for Free Download">
            <a:extLst>
              <a:ext uri="{FF2B5EF4-FFF2-40B4-BE49-F238E27FC236}">
                <a16:creationId xmlns:a16="http://schemas.microsoft.com/office/drawing/2014/main" id="{FD7EBCC8-E0F5-CC06-66D6-28B22B9607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54356" y="4595414"/>
            <a:ext cx="1821563" cy="19692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58865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362552-6045-E001-77FE-CFF935D86DEB}"/>
              </a:ext>
            </a:extLst>
          </p:cNvPr>
          <p:cNvSpPr>
            <a:spLocks noGrp="1"/>
          </p:cNvSpPr>
          <p:nvPr>
            <p:ph type="title"/>
          </p:nvPr>
        </p:nvSpPr>
        <p:spPr/>
        <p:txBody>
          <a:bodyPr>
            <a:normAutofit fontScale="90000"/>
          </a:bodyPr>
          <a:lstStyle/>
          <a:p>
            <a:r>
              <a:rPr lang="en-CA" dirty="0"/>
              <a:t>Python Indentation Rules and Variable Scope</a:t>
            </a:r>
            <a:br>
              <a:rPr lang="en-US" dirty="0"/>
            </a:br>
            <a:endParaRPr lang="en-US" dirty="0"/>
          </a:p>
        </p:txBody>
      </p:sp>
      <p:sp>
        <p:nvSpPr>
          <p:cNvPr id="3" name="Content Placeholder 2">
            <a:extLst>
              <a:ext uri="{FF2B5EF4-FFF2-40B4-BE49-F238E27FC236}">
                <a16:creationId xmlns:a16="http://schemas.microsoft.com/office/drawing/2014/main" id="{E8811264-9F21-2CD8-61AB-A97647A028FC}"/>
              </a:ext>
            </a:extLst>
          </p:cNvPr>
          <p:cNvSpPr>
            <a:spLocks noGrp="1"/>
          </p:cNvSpPr>
          <p:nvPr>
            <p:ph idx="1"/>
          </p:nvPr>
        </p:nvSpPr>
        <p:spPr>
          <a:xfrm>
            <a:off x="368300" y="1384300"/>
            <a:ext cx="9829800" cy="4432300"/>
          </a:xfrm>
        </p:spPr>
        <p:txBody>
          <a:bodyPr/>
          <a:lstStyle/>
          <a:p>
            <a:pPr>
              <a:buFont typeface="Arial" panose="020B0604020202020204" pitchFamily="34" charset="0"/>
              <a:buChar char="•"/>
            </a:pPr>
            <a:r>
              <a:rPr lang="en-CA" b="1" dirty="0"/>
              <a:t>What is Indentation?</a:t>
            </a:r>
            <a:r>
              <a:rPr lang="en-CA" dirty="0"/>
              <a:t> </a:t>
            </a:r>
          </a:p>
          <a:p>
            <a:pPr>
              <a:buFont typeface="Arial" panose="020B0604020202020204" pitchFamily="34" charset="0"/>
              <a:buChar char="•"/>
            </a:pPr>
            <a:r>
              <a:rPr lang="en-CA" dirty="0"/>
              <a:t>indentation defines code blocks (e.g., in loops, conditionals, and functions).</a:t>
            </a:r>
          </a:p>
          <a:p>
            <a:pPr>
              <a:buFont typeface="Arial" panose="020B0604020202020204" pitchFamily="34" charset="0"/>
              <a:buChar char="•"/>
            </a:pPr>
            <a:r>
              <a:rPr lang="en-CA" dirty="0"/>
              <a:t>No braces {} like in C – indentation mandatory</a:t>
            </a:r>
          </a:p>
          <a:p>
            <a:pPr>
              <a:buFont typeface="Arial" panose="020B0604020202020204" pitchFamily="34" charset="0"/>
              <a:buChar char="•"/>
            </a:pPr>
            <a:r>
              <a:rPr lang="en-CA" b="1" dirty="0"/>
              <a:t>Key Rules</a:t>
            </a:r>
            <a:r>
              <a:rPr lang="en-CA" dirty="0"/>
              <a:t>: </a:t>
            </a:r>
          </a:p>
          <a:p>
            <a:pPr>
              <a:buFont typeface="Arial" panose="020B0604020202020204" pitchFamily="34" charset="0"/>
              <a:buChar char="•"/>
            </a:pPr>
            <a:r>
              <a:rPr lang="en-CA" dirty="0"/>
              <a:t>Use consistent spacing (4 spaces, i.e. 1 tab)</a:t>
            </a:r>
          </a:p>
          <a:p>
            <a:pPr>
              <a:buFont typeface="Arial" panose="020B0604020202020204" pitchFamily="34" charset="0"/>
              <a:buChar char="•"/>
            </a:pPr>
            <a:r>
              <a:rPr lang="en-CA" dirty="0"/>
              <a:t>Indentation levels define the hierarchy of code</a:t>
            </a:r>
          </a:p>
          <a:p>
            <a:endParaRPr lang="en-US" dirty="0"/>
          </a:p>
        </p:txBody>
      </p:sp>
      <p:sp>
        <p:nvSpPr>
          <p:cNvPr id="5" name="Slide Number Placeholder 4">
            <a:extLst>
              <a:ext uri="{FF2B5EF4-FFF2-40B4-BE49-F238E27FC236}">
                <a16:creationId xmlns:a16="http://schemas.microsoft.com/office/drawing/2014/main" id="{69B39765-62AC-0F6E-6309-C9B3BF98B25E}"/>
              </a:ext>
            </a:extLst>
          </p:cNvPr>
          <p:cNvSpPr>
            <a:spLocks noGrp="1"/>
          </p:cNvSpPr>
          <p:nvPr>
            <p:ph type="sldNum" sz="quarter" idx="12"/>
          </p:nvPr>
        </p:nvSpPr>
        <p:spPr/>
        <p:txBody>
          <a:bodyPr/>
          <a:lstStyle/>
          <a:p>
            <a:fld id="{C1FF6DA9-008F-8B48-92A6-B652298478BF}" type="slidenum">
              <a:rPr lang="en-US" smtClean="0"/>
              <a:t>28</a:t>
            </a:fld>
            <a:endParaRPr lang="en-US"/>
          </a:p>
        </p:txBody>
      </p:sp>
      <p:sp>
        <p:nvSpPr>
          <p:cNvPr id="6" name="Fußzeilenplatzhalter 3">
            <a:extLst>
              <a:ext uri="{FF2B5EF4-FFF2-40B4-BE49-F238E27FC236}">
                <a16:creationId xmlns:a16="http://schemas.microsoft.com/office/drawing/2014/main" id="{028D232E-518E-E251-90E8-38FB9B4B96F8}"/>
              </a:ext>
            </a:extLst>
          </p:cNvPr>
          <p:cNvSpPr txBox="1">
            <a:spLocks/>
          </p:cNvSpPr>
          <p:nvPr/>
        </p:nvSpPr>
        <p:spPr>
          <a:xfrm>
            <a:off x="670726" y="6349225"/>
            <a:ext cx="6297612" cy="365125"/>
          </a:xfrm>
          <a:prstGeom prst="rect">
            <a:avLst/>
          </a:prstGeom>
        </p:spPr>
        <p:txBody>
          <a:bodyPr vert="horz" lIns="91440" tIns="45720" rIns="91440" bIns="45720" rtlCol="0" anchor="ctr"/>
          <a:lstStyle>
            <a:defPPr>
              <a:defRPr lang="en-US"/>
            </a:defPPr>
            <a:lvl1pPr marL="0" algn="l" defTabSz="914400" rtl="0" eaLnBrk="1" latinLnBrk="0" hangingPunct="1">
              <a:defRPr sz="900" kern="1200">
                <a:solidFill>
                  <a:schemeClr val="tx1">
                    <a:tint val="75000"/>
                  </a:schemeClr>
                </a:solidFill>
                <a:latin typeface="Calibri" panose="020F0502020204030204" pitchFamily="34" charset="0"/>
                <a:ea typeface="+mn-ea"/>
                <a:cs typeface="Calibri" panose="020F050202020403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Python | iva.pritisanac@medunigraz.at</a:t>
            </a:r>
            <a:endParaRPr lang="en-US" dirty="0"/>
          </a:p>
        </p:txBody>
      </p:sp>
    </p:spTree>
    <p:extLst>
      <p:ext uri="{BB962C8B-B14F-4D97-AF65-F5344CB8AC3E}">
        <p14:creationId xmlns:p14="http://schemas.microsoft.com/office/powerpoint/2010/main" val="191995498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362552-6045-E001-77FE-CFF935D86DEB}"/>
              </a:ext>
            </a:extLst>
          </p:cNvPr>
          <p:cNvSpPr>
            <a:spLocks noGrp="1"/>
          </p:cNvSpPr>
          <p:nvPr>
            <p:ph type="title"/>
          </p:nvPr>
        </p:nvSpPr>
        <p:spPr/>
        <p:txBody>
          <a:bodyPr>
            <a:normAutofit fontScale="90000"/>
          </a:bodyPr>
          <a:lstStyle/>
          <a:p>
            <a:r>
              <a:rPr lang="en-CA" dirty="0"/>
              <a:t>Python Indentation Rules</a:t>
            </a:r>
            <a:br>
              <a:rPr lang="en-US" dirty="0"/>
            </a:br>
            <a:endParaRPr lang="en-US" dirty="0"/>
          </a:p>
        </p:txBody>
      </p:sp>
      <p:sp>
        <p:nvSpPr>
          <p:cNvPr id="3" name="Content Placeholder 2">
            <a:extLst>
              <a:ext uri="{FF2B5EF4-FFF2-40B4-BE49-F238E27FC236}">
                <a16:creationId xmlns:a16="http://schemas.microsoft.com/office/drawing/2014/main" id="{E8811264-9F21-2CD8-61AB-A97647A028FC}"/>
              </a:ext>
            </a:extLst>
          </p:cNvPr>
          <p:cNvSpPr>
            <a:spLocks noGrp="1"/>
          </p:cNvSpPr>
          <p:nvPr>
            <p:ph idx="1"/>
          </p:nvPr>
        </p:nvSpPr>
        <p:spPr>
          <a:xfrm>
            <a:off x="368300" y="1384300"/>
            <a:ext cx="9829800" cy="4432300"/>
          </a:xfrm>
        </p:spPr>
        <p:txBody>
          <a:bodyPr>
            <a:normAutofit fontScale="77500" lnSpcReduction="20000"/>
          </a:bodyPr>
          <a:lstStyle/>
          <a:p>
            <a:pPr>
              <a:buFont typeface="Arial" panose="020B0604020202020204" pitchFamily="34" charset="0"/>
              <a:buChar char="•"/>
            </a:pPr>
            <a:r>
              <a:rPr lang="en-CA" b="1" dirty="0"/>
              <a:t>What is Indentation?</a:t>
            </a:r>
            <a:r>
              <a:rPr lang="en-CA" dirty="0"/>
              <a:t> </a:t>
            </a:r>
          </a:p>
          <a:p>
            <a:pPr>
              <a:buFont typeface="Arial" panose="020B0604020202020204" pitchFamily="34" charset="0"/>
              <a:buChar char="•"/>
            </a:pPr>
            <a:r>
              <a:rPr lang="en-CA" b="1" dirty="0"/>
              <a:t>Key Rules</a:t>
            </a:r>
            <a:r>
              <a:rPr lang="en-CA" dirty="0"/>
              <a:t>: </a:t>
            </a:r>
          </a:p>
          <a:p>
            <a:pPr>
              <a:buFont typeface="Arial" panose="020B0604020202020204" pitchFamily="34" charset="0"/>
              <a:buChar char="•"/>
            </a:pPr>
            <a:r>
              <a:rPr lang="en-CA" dirty="0"/>
              <a:t>Use consistent spacing (4 spaces, i.e. 1 tab)</a:t>
            </a:r>
          </a:p>
          <a:p>
            <a:pPr>
              <a:buFont typeface="Arial" panose="020B0604020202020204" pitchFamily="34" charset="0"/>
              <a:buChar char="•"/>
            </a:pPr>
            <a:r>
              <a:rPr lang="en-CA" dirty="0"/>
              <a:t>Indentation levels define the hierarchy of code</a:t>
            </a:r>
          </a:p>
          <a:p>
            <a:pPr>
              <a:buFont typeface="Arial" panose="020B0604020202020204" pitchFamily="34" charset="0"/>
              <a:buChar char="•"/>
            </a:pPr>
            <a:r>
              <a:rPr lang="en-CA" dirty="0"/>
              <a:t>if x &gt; 0: </a:t>
            </a:r>
          </a:p>
          <a:p>
            <a:pPr marL="0" indent="0">
              <a:buNone/>
            </a:pPr>
            <a:r>
              <a:rPr lang="en-CA" dirty="0"/>
              <a:t>       print("Positive number") </a:t>
            </a:r>
          </a:p>
          <a:p>
            <a:pPr marL="0" indent="0">
              <a:buNone/>
            </a:pPr>
            <a:r>
              <a:rPr lang="en-CA" dirty="0"/>
              <a:t>       if x &gt; 10:</a:t>
            </a:r>
          </a:p>
          <a:p>
            <a:pPr marL="0" indent="0">
              <a:buNone/>
            </a:pPr>
            <a:r>
              <a:rPr lang="en-CA" dirty="0"/>
              <a:t>           print("Large number")</a:t>
            </a:r>
          </a:p>
          <a:p>
            <a:pPr marL="0" indent="0">
              <a:buNone/>
            </a:pPr>
            <a:endParaRPr lang="en-CA" dirty="0"/>
          </a:p>
          <a:p>
            <a:pPr marL="0" indent="0">
              <a:buNone/>
            </a:pPr>
            <a:r>
              <a:rPr lang="en-CA" b="1" dirty="0"/>
              <a:t>Error Handling</a:t>
            </a:r>
            <a:r>
              <a:rPr lang="en-CA" dirty="0"/>
              <a:t>: Inconsistent indentation – raises an error (</a:t>
            </a:r>
            <a:r>
              <a:rPr lang="en-CA" dirty="0" err="1"/>
              <a:t>IndentationError</a:t>
            </a:r>
            <a:r>
              <a:rPr lang="en-CA" dirty="0"/>
              <a:t>)</a:t>
            </a:r>
          </a:p>
          <a:p>
            <a:pPr marL="0" indent="0">
              <a:buNone/>
            </a:pPr>
            <a:endParaRPr lang="en-CA" dirty="0"/>
          </a:p>
          <a:p>
            <a:endParaRPr lang="en-US" dirty="0"/>
          </a:p>
        </p:txBody>
      </p:sp>
      <p:sp>
        <p:nvSpPr>
          <p:cNvPr id="5" name="Slide Number Placeholder 4">
            <a:extLst>
              <a:ext uri="{FF2B5EF4-FFF2-40B4-BE49-F238E27FC236}">
                <a16:creationId xmlns:a16="http://schemas.microsoft.com/office/drawing/2014/main" id="{69B39765-62AC-0F6E-6309-C9B3BF98B25E}"/>
              </a:ext>
            </a:extLst>
          </p:cNvPr>
          <p:cNvSpPr>
            <a:spLocks noGrp="1"/>
          </p:cNvSpPr>
          <p:nvPr>
            <p:ph type="sldNum" sz="quarter" idx="12"/>
          </p:nvPr>
        </p:nvSpPr>
        <p:spPr/>
        <p:txBody>
          <a:bodyPr/>
          <a:lstStyle/>
          <a:p>
            <a:fld id="{C1FF6DA9-008F-8B48-92A6-B652298478BF}" type="slidenum">
              <a:rPr lang="en-US" smtClean="0"/>
              <a:t>29</a:t>
            </a:fld>
            <a:endParaRPr lang="en-US"/>
          </a:p>
        </p:txBody>
      </p:sp>
      <p:sp>
        <p:nvSpPr>
          <p:cNvPr id="6" name="Fußzeilenplatzhalter 3">
            <a:extLst>
              <a:ext uri="{FF2B5EF4-FFF2-40B4-BE49-F238E27FC236}">
                <a16:creationId xmlns:a16="http://schemas.microsoft.com/office/drawing/2014/main" id="{1A44C129-84BC-2B07-D183-F68AB28C4347}"/>
              </a:ext>
            </a:extLst>
          </p:cNvPr>
          <p:cNvSpPr>
            <a:spLocks noGrp="1"/>
          </p:cNvSpPr>
          <p:nvPr>
            <p:ph type="ftr" sz="quarter" idx="11"/>
          </p:nvPr>
        </p:nvSpPr>
        <p:spPr>
          <a:xfrm>
            <a:off x="670726" y="6349225"/>
            <a:ext cx="6297612" cy="365125"/>
          </a:xfrm>
        </p:spPr>
        <p:txBody>
          <a:bodyPr/>
          <a:lstStyle/>
          <a:p>
            <a:r>
              <a:rPr lang="en-US" dirty="0"/>
              <a:t>Python | </a:t>
            </a:r>
            <a:r>
              <a:rPr lang="en-US" dirty="0" err="1"/>
              <a:t>iva.pritisanac@medunigraz.at</a:t>
            </a:r>
            <a:endParaRPr lang="en-US" dirty="0"/>
          </a:p>
        </p:txBody>
      </p:sp>
    </p:spTree>
    <p:extLst>
      <p:ext uri="{BB962C8B-B14F-4D97-AF65-F5344CB8AC3E}">
        <p14:creationId xmlns:p14="http://schemas.microsoft.com/office/powerpoint/2010/main" val="30589886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1">
            <a:extLst>
              <a:ext uri="{FF2B5EF4-FFF2-40B4-BE49-F238E27FC236}">
                <a16:creationId xmlns:a16="http://schemas.microsoft.com/office/drawing/2014/main" id="{879DC662-FAD6-8DE3-DAAE-D28349E2A9AF}"/>
              </a:ext>
            </a:extLst>
          </p:cNvPr>
          <p:cNvSpPr>
            <a:spLocks noGrp="1"/>
          </p:cNvSpPr>
          <p:nvPr>
            <p:ph type="title"/>
          </p:nvPr>
        </p:nvSpPr>
        <p:spPr>
          <a:xfrm>
            <a:off x="677334" y="609600"/>
            <a:ext cx="8596668" cy="910800"/>
          </a:xfrm>
        </p:spPr>
        <p:txBody>
          <a:bodyPr>
            <a:normAutofit/>
          </a:bodyPr>
          <a:lstStyle/>
          <a:p>
            <a:r>
              <a:rPr lang="de-AT" dirty="0" err="1"/>
              <a:t>Introduction</a:t>
            </a:r>
            <a:r>
              <a:rPr lang="de-AT" dirty="0"/>
              <a:t> to R - </a:t>
            </a:r>
            <a:r>
              <a:rPr lang="de-AT" dirty="0" err="1"/>
              <a:t>Aims</a:t>
            </a:r>
            <a:endParaRPr lang="en-US" dirty="0"/>
          </a:p>
        </p:txBody>
      </p:sp>
      <p:sp>
        <p:nvSpPr>
          <p:cNvPr id="9" name="Inhaltsplatzhalter 2">
            <a:extLst>
              <a:ext uri="{FF2B5EF4-FFF2-40B4-BE49-F238E27FC236}">
                <a16:creationId xmlns:a16="http://schemas.microsoft.com/office/drawing/2014/main" id="{B742612F-5298-D477-746B-F2F549A42B79}"/>
              </a:ext>
            </a:extLst>
          </p:cNvPr>
          <p:cNvSpPr>
            <a:spLocks noGrp="1"/>
          </p:cNvSpPr>
          <p:nvPr>
            <p:ph idx="1"/>
          </p:nvPr>
        </p:nvSpPr>
        <p:spPr>
          <a:xfrm>
            <a:off x="677333" y="1699270"/>
            <a:ext cx="9753259" cy="4457996"/>
          </a:xfrm>
        </p:spPr>
        <p:txBody>
          <a:bodyPr>
            <a:normAutofit/>
          </a:bodyPr>
          <a:lstStyle/>
          <a:p>
            <a:r>
              <a:rPr lang="en-US" dirty="0"/>
              <a:t>Project structure </a:t>
            </a:r>
          </a:p>
          <a:p>
            <a:pPr lvl="1"/>
            <a:r>
              <a:rPr lang="en-US" dirty="0"/>
              <a:t>Using R as an example</a:t>
            </a:r>
          </a:p>
          <a:p>
            <a:r>
              <a:rPr lang="en-US" dirty="0"/>
              <a:t>Introduction to R using </a:t>
            </a:r>
            <a:r>
              <a:rPr lang="en-US" dirty="0" err="1"/>
              <a:t>RStudio</a:t>
            </a:r>
            <a:endParaRPr lang="en-US" dirty="0"/>
          </a:p>
          <a:p>
            <a:pPr lvl="1"/>
            <a:r>
              <a:rPr lang="en-US" dirty="0"/>
              <a:t>How to use R</a:t>
            </a:r>
          </a:p>
          <a:p>
            <a:r>
              <a:rPr lang="en-US" dirty="0"/>
              <a:t>Plotting with R</a:t>
            </a:r>
          </a:p>
          <a:p>
            <a:pPr lvl="1"/>
            <a:r>
              <a:rPr lang="en-US" dirty="0"/>
              <a:t>Using </a:t>
            </a:r>
            <a:r>
              <a:rPr lang="en-US" dirty="0" err="1"/>
              <a:t>ggplot</a:t>
            </a:r>
            <a:r>
              <a:rPr lang="en-US" dirty="0"/>
              <a:t> for typical plots</a:t>
            </a:r>
          </a:p>
          <a:p>
            <a:r>
              <a:rPr lang="en-US" dirty="0"/>
              <a:t>Using </a:t>
            </a:r>
            <a:r>
              <a:rPr lang="en-US" dirty="0" err="1"/>
              <a:t>Rmarkdown</a:t>
            </a:r>
            <a:r>
              <a:rPr lang="en-US" dirty="0"/>
              <a:t> for report</a:t>
            </a:r>
          </a:p>
          <a:p>
            <a:pPr lvl="1"/>
            <a:r>
              <a:rPr lang="en-US" dirty="0"/>
              <a:t>Advantage of avoiding “copy &amp; paste”</a:t>
            </a:r>
          </a:p>
          <a:p>
            <a:pPr lvl="1"/>
            <a:endParaRPr lang="en-US" dirty="0"/>
          </a:p>
        </p:txBody>
      </p:sp>
      <p:sp>
        <p:nvSpPr>
          <p:cNvPr id="10" name="Fußzeilenplatzhalter 3">
            <a:extLst>
              <a:ext uri="{FF2B5EF4-FFF2-40B4-BE49-F238E27FC236}">
                <a16:creationId xmlns:a16="http://schemas.microsoft.com/office/drawing/2014/main" id="{1D81D045-1203-9FDE-36C3-E7171C611837}"/>
              </a:ext>
            </a:extLst>
          </p:cNvPr>
          <p:cNvSpPr>
            <a:spLocks noGrp="1"/>
          </p:cNvSpPr>
          <p:nvPr>
            <p:ph type="ftr" sz="quarter" idx="11"/>
          </p:nvPr>
        </p:nvSpPr>
        <p:spPr>
          <a:xfrm>
            <a:off x="670726" y="6349225"/>
            <a:ext cx="6297612" cy="365125"/>
          </a:xfrm>
        </p:spPr>
        <p:txBody>
          <a:bodyPr/>
          <a:lstStyle/>
          <a:p>
            <a:r>
              <a:rPr lang="en-US" dirty="0" err="1"/>
              <a:t>sereina.herzog@medunigraz.at</a:t>
            </a:r>
            <a:endParaRPr lang="en-US" dirty="0"/>
          </a:p>
        </p:txBody>
      </p:sp>
    </p:spTree>
    <p:extLst>
      <p:ext uri="{BB962C8B-B14F-4D97-AF65-F5344CB8AC3E}">
        <p14:creationId xmlns:p14="http://schemas.microsoft.com/office/powerpoint/2010/main" val="358117939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FA8D43-7399-58CB-31E1-729D4FB7D849}"/>
              </a:ext>
            </a:extLst>
          </p:cNvPr>
          <p:cNvSpPr>
            <a:spLocks noGrp="1"/>
          </p:cNvSpPr>
          <p:nvPr>
            <p:ph type="title"/>
          </p:nvPr>
        </p:nvSpPr>
        <p:spPr>
          <a:xfrm>
            <a:off x="96977" y="239949"/>
            <a:ext cx="8596668" cy="910800"/>
          </a:xfrm>
        </p:spPr>
        <p:txBody>
          <a:bodyPr>
            <a:normAutofit fontScale="90000"/>
          </a:bodyPr>
          <a:lstStyle/>
          <a:p>
            <a:r>
              <a:rPr lang="en-CA" b="1" dirty="0"/>
              <a:t>Download the notebook(s)</a:t>
            </a:r>
            <a:br>
              <a:rPr lang="en-CA" b="1" dirty="0"/>
            </a:br>
            <a:endParaRPr lang="en-US" dirty="0"/>
          </a:p>
        </p:txBody>
      </p:sp>
      <p:sp>
        <p:nvSpPr>
          <p:cNvPr id="3" name="Content Placeholder 2">
            <a:extLst>
              <a:ext uri="{FF2B5EF4-FFF2-40B4-BE49-F238E27FC236}">
                <a16:creationId xmlns:a16="http://schemas.microsoft.com/office/drawing/2014/main" id="{9476F9DC-DB5E-DC8C-7A8E-0E68FE38F799}"/>
              </a:ext>
            </a:extLst>
          </p:cNvPr>
          <p:cNvSpPr>
            <a:spLocks noGrp="1"/>
          </p:cNvSpPr>
          <p:nvPr>
            <p:ph idx="1"/>
          </p:nvPr>
        </p:nvSpPr>
        <p:spPr>
          <a:xfrm>
            <a:off x="233463" y="1043122"/>
            <a:ext cx="10992255" cy="5472631"/>
          </a:xfrm>
        </p:spPr>
        <p:txBody>
          <a:bodyPr>
            <a:normAutofit/>
          </a:bodyPr>
          <a:lstStyle/>
          <a:p>
            <a:r>
              <a:rPr lang="en-CA" sz="1800" b="1" dirty="0"/>
              <a:t>1. Open the notebook:</a:t>
            </a:r>
            <a:endParaRPr lang="en-CA" sz="1800" dirty="0"/>
          </a:p>
          <a:p>
            <a:pPr marL="742950" lvl="1" indent="-285750">
              <a:buFont typeface="+mj-lt"/>
              <a:buAutoNum type="arabicPeriod"/>
            </a:pPr>
            <a:r>
              <a:rPr lang="en-CA" sz="1600" dirty="0"/>
              <a:t>In the Binder environment, open the notebook </a:t>
            </a:r>
          </a:p>
          <a:p>
            <a:pPr marL="742950" lvl="1" indent="-285750">
              <a:buFont typeface="+mj-lt"/>
              <a:buAutoNum type="arabicPeriod"/>
            </a:pPr>
            <a:r>
              <a:rPr lang="en-CA" sz="1600" b="1" dirty="0"/>
              <a:t>Download the Notebook:</a:t>
            </a:r>
            <a:endParaRPr lang="en-CA" sz="1600" dirty="0"/>
          </a:p>
          <a:p>
            <a:pPr marL="742950" lvl="1" indent="-285750">
              <a:buFont typeface="+mj-lt"/>
              <a:buAutoNum type="arabicPeriod"/>
            </a:pPr>
            <a:r>
              <a:rPr lang="en-CA" sz="1600" dirty="0"/>
              <a:t>Go to the menu bar and select: File → Download as → Notebook (.</a:t>
            </a:r>
            <a:r>
              <a:rPr lang="en-CA" sz="1600" dirty="0" err="1"/>
              <a:t>ipynb</a:t>
            </a:r>
            <a:r>
              <a:rPr lang="en-CA" sz="1600" dirty="0"/>
              <a:t>)</a:t>
            </a:r>
          </a:p>
          <a:p>
            <a:pPr marL="742950" lvl="1" indent="-285750">
              <a:buFont typeface="+mj-lt"/>
              <a:buAutoNum type="arabicPeriod"/>
            </a:pPr>
            <a:r>
              <a:rPr lang="en-CA" sz="1600" dirty="0"/>
              <a:t> (.</a:t>
            </a:r>
            <a:r>
              <a:rPr lang="en-CA" sz="1600" dirty="0" err="1"/>
              <a:t>ipynb</a:t>
            </a:r>
            <a:r>
              <a:rPr lang="en-CA" sz="1600" dirty="0"/>
              <a:t>) saved to local machine</a:t>
            </a:r>
          </a:p>
          <a:p>
            <a:pPr>
              <a:buFont typeface="+mj-lt"/>
              <a:buAutoNum type="arabicPeriod"/>
            </a:pPr>
            <a:r>
              <a:rPr lang="en-CA" sz="1800" b="1" dirty="0"/>
              <a:t>Optional: Export to other formats:</a:t>
            </a:r>
            <a:endParaRPr lang="en-CA" sz="1800" dirty="0"/>
          </a:p>
          <a:p>
            <a:pPr marL="742950" lvl="1" indent="-285750">
              <a:buFont typeface="+mj-lt"/>
              <a:buAutoNum type="arabicPeriod"/>
            </a:pPr>
            <a:r>
              <a:rPr lang="en-CA" sz="1600" dirty="0"/>
              <a:t>If </a:t>
            </a:r>
            <a:r>
              <a:rPr lang="en-CA" sz="1600" dirty="0" err="1"/>
              <a:t>prefered</a:t>
            </a:r>
            <a:r>
              <a:rPr lang="en-CA" sz="1600" dirty="0"/>
              <a:t> save in a different format (e.g., .html, .pdf, .</a:t>
            </a:r>
            <a:r>
              <a:rPr lang="en-CA" sz="1600" dirty="0" err="1"/>
              <a:t>py</a:t>
            </a:r>
            <a:r>
              <a:rPr lang="en-CA" sz="1600" dirty="0"/>
              <a:t>), under:</a:t>
            </a:r>
          </a:p>
          <a:p>
            <a:pPr marL="457200" lvl="1" indent="0">
              <a:buNone/>
            </a:pPr>
            <a:r>
              <a:rPr lang="en-CA" sz="1600" dirty="0"/>
              <a:t>File → Download as</a:t>
            </a:r>
          </a:p>
          <a:p>
            <a:r>
              <a:rPr lang="en-CA" sz="1800" b="1" dirty="0"/>
              <a:t>2. Re-upload later</a:t>
            </a:r>
          </a:p>
          <a:p>
            <a:r>
              <a:rPr lang="en-CA" sz="1800" dirty="0"/>
              <a:t>To resume work later:</a:t>
            </a:r>
          </a:p>
          <a:p>
            <a:pPr>
              <a:buFont typeface="+mj-lt"/>
              <a:buAutoNum type="arabicPeriod"/>
            </a:pPr>
            <a:r>
              <a:rPr lang="en-CA" sz="1800" dirty="0"/>
              <a:t>Open Binder again (or directly in </a:t>
            </a:r>
            <a:r>
              <a:rPr lang="en-CA" sz="1800" dirty="0" err="1"/>
              <a:t>Juptyer</a:t>
            </a:r>
            <a:r>
              <a:rPr lang="en-CA" sz="1800" dirty="0"/>
              <a:t>: </a:t>
            </a:r>
            <a:r>
              <a:rPr lang="en-CA" sz="1800" dirty="0">
                <a:hlinkClick r:id="rId3"/>
              </a:rPr>
              <a:t>https://jupyter.org/try-jupyter/tree/</a:t>
            </a:r>
            <a:r>
              <a:rPr lang="en-CA" sz="1800" dirty="0"/>
              <a:t>) “Upload” - in top right </a:t>
            </a:r>
          </a:p>
          <a:p>
            <a:pPr>
              <a:buFont typeface="+mj-lt"/>
              <a:buAutoNum type="arabicPeriod"/>
            </a:pPr>
            <a:r>
              <a:rPr lang="en-CA" sz="1800" dirty="0"/>
              <a:t>Use the Upload button in the </a:t>
            </a:r>
            <a:r>
              <a:rPr lang="en-CA" sz="1800" dirty="0" err="1"/>
              <a:t>Jupyter</a:t>
            </a:r>
            <a:r>
              <a:rPr lang="en-CA" sz="1800" dirty="0"/>
              <a:t> Notebook file browser (top-right corner).</a:t>
            </a:r>
          </a:p>
          <a:p>
            <a:pPr>
              <a:buFont typeface="+mj-lt"/>
              <a:buAutoNum type="arabicPeriod"/>
            </a:pPr>
            <a:r>
              <a:rPr lang="en-CA" sz="1800" dirty="0"/>
              <a:t>Select the previously downloaded .</a:t>
            </a:r>
            <a:r>
              <a:rPr lang="en-CA" sz="1800" dirty="0" err="1"/>
              <a:t>ipynb</a:t>
            </a:r>
            <a:r>
              <a:rPr lang="en-CA" sz="1800" dirty="0"/>
              <a:t> file to re-upload it to the Binder environment</a:t>
            </a:r>
          </a:p>
          <a:p>
            <a:endParaRPr lang="en-US" sz="1800" dirty="0"/>
          </a:p>
        </p:txBody>
      </p:sp>
      <p:sp>
        <p:nvSpPr>
          <p:cNvPr id="5" name="Slide Number Placeholder 4">
            <a:extLst>
              <a:ext uri="{FF2B5EF4-FFF2-40B4-BE49-F238E27FC236}">
                <a16:creationId xmlns:a16="http://schemas.microsoft.com/office/drawing/2014/main" id="{0644D899-3C90-6D83-7F97-0FD40EC1EC72}"/>
              </a:ext>
            </a:extLst>
          </p:cNvPr>
          <p:cNvSpPr>
            <a:spLocks noGrp="1"/>
          </p:cNvSpPr>
          <p:nvPr>
            <p:ph type="sldNum" sz="quarter" idx="12"/>
          </p:nvPr>
        </p:nvSpPr>
        <p:spPr>
          <a:xfrm>
            <a:off x="9880600" y="6333191"/>
            <a:ext cx="683339" cy="365125"/>
          </a:xfrm>
        </p:spPr>
        <p:txBody>
          <a:bodyPr/>
          <a:lstStyle/>
          <a:p>
            <a:fld id="{C1FF6DA9-008F-8B48-92A6-B652298478BF}" type="slidenum">
              <a:rPr lang="en-US" smtClean="0"/>
              <a:t>30</a:t>
            </a:fld>
            <a:endParaRPr lang="en-US" dirty="0"/>
          </a:p>
        </p:txBody>
      </p:sp>
      <p:sp>
        <p:nvSpPr>
          <p:cNvPr id="6" name="Fußzeilenplatzhalter 3">
            <a:extLst>
              <a:ext uri="{FF2B5EF4-FFF2-40B4-BE49-F238E27FC236}">
                <a16:creationId xmlns:a16="http://schemas.microsoft.com/office/drawing/2014/main" id="{835D02FC-7C29-0B69-F549-8A307F2AEADF}"/>
              </a:ext>
            </a:extLst>
          </p:cNvPr>
          <p:cNvSpPr>
            <a:spLocks noGrp="1"/>
          </p:cNvSpPr>
          <p:nvPr>
            <p:ph type="ftr" sz="quarter" idx="11"/>
          </p:nvPr>
        </p:nvSpPr>
        <p:spPr>
          <a:xfrm>
            <a:off x="670726" y="6349225"/>
            <a:ext cx="6297612" cy="365125"/>
          </a:xfrm>
        </p:spPr>
        <p:txBody>
          <a:bodyPr/>
          <a:lstStyle/>
          <a:p>
            <a:r>
              <a:rPr lang="en-US" dirty="0"/>
              <a:t>Python | </a:t>
            </a:r>
            <a:r>
              <a:rPr lang="en-US" dirty="0" err="1"/>
              <a:t>iva.pritisanac@medunigraz.at</a:t>
            </a:r>
            <a:endParaRPr lang="en-US" dirty="0"/>
          </a:p>
        </p:txBody>
      </p:sp>
    </p:spTree>
    <p:extLst>
      <p:ext uri="{BB962C8B-B14F-4D97-AF65-F5344CB8AC3E}">
        <p14:creationId xmlns:p14="http://schemas.microsoft.com/office/powerpoint/2010/main" val="339167257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BEEF9D-9A5F-6B86-6D8E-DF111D642583}"/>
              </a:ext>
            </a:extLst>
          </p:cNvPr>
          <p:cNvSpPr>
            <a:spLocks noGrp="1"/>
          </p:cNvSpPr>
          <p:nvPr>
            <p:ph type="title"/>
          </p:nvPr>
        </p:nvSpPr>
        <p:spPr/>
        <p:txBody>
          <a:bodyPr>
            <a:normAutofit fontScale="90000"/>
          </a:bodyPr>
          <a:lstStyle/>
          <a:p>
            <a:r>
              <a:rPr lang="en-CA" b="1" dirty="0"/>
              <a:t>Variable Scope in Python</a:t>
            </a:r>
            <a:br>
              <a:rPr lang="en-CA" dirty="0"/>
            </a:br>
            <a:endParaRPr lang="en-US" dirty="0"/>
          </a:p>
        </p:txBody>
      </p:sp>
      <p:sp>
        <p:nvSpPr>
          <p:cNvPr id="3" name="Content Placeholder 2">
            <a:extLst>
              <a:ext uri="{FF2B5EF4-FFF2-40B4-BE49-F238E27FC236}">
                <a16:creationId xmlns:a16="http://schemas.microsoft.com/office/drawing/2014/main" id="{B6EE74E9-22C2-C0C3-45F9-357120C9D235}"/>
              </a:ext>
            </a:extLst>
          </p:cNvPr>
          <p:cNvSpPr>
            <a:spLocks noGrp="1"/>
          </p:cNvSpPr>
          <p:nvPr>
            <p:ph idx="1"/>
          </p:nvPr>
        </p:nvSpPr>
        <p:spPr/>
        <p:txBody>
          <a:bodyPr>
            <a:normAutofit/>
          </a:bodyPr>
          <a:lstStyle/>
          <a:p>
            <a:r>
              <a:rPr lang="en-CA" b="1" dirty="0"/>
              <a:t>Global Scope</a:t>
            </a:r>
            <a:r>
              <a:rPr lang="en-CA" dirty="0"/>
              <a:t>:</a:t>
            </a:r>
          </a:p>
          <a:p>
            <a:pPr lvl="1"/>
            <a:r>
              <a:rPr lang="en-CA" dirty="0"/>
              <a:t>Variables declared </a:t>
            </a:r>
            <a:r>
              <a:rPr lang="en-CA" b="1" dirty="0"/>
              <a:t>outside</a:t>
            </a:r>
            <a:r>
              <a:rPr lang="en-CA" dirty="0"/>
              <a:t> any function or block</a:t>
            </a:r>
          </a:p>
          <a:p>
            <a:pPr lvl="1"/>
            <a:r>
              <a:rPr lang="en-CA" dirty="0"/>
              <a:t>Accessible anywhere in the program</a:t>
            </a:r>
          </a:p>
          <a:p>
            <a:r>
              <a:rPr lang="en-CA" dirty="0"/>
              <a:t>x = 10 # Global variable </a:t>
            </a:r>
          </a:p>
          <a:p>
            <a:r>
              <a:rPr lang="en-CA" dirty="0"/>
              <a:t>def </a:t>
            </a:r>
            <a:r>
              <a:rPr lang="en-CA" dirty="0" err="1"/>
              <a:t>print_global</a:t>
            </a:r>
            <a:r>
              <a:rPr lang="en-CA" dirty="0"/>
              <a:t>(): </a:t>
            </a:r>
          </a:p>
          <a:p>
            <a:pPr marL="0" indent="0">
              <a:buNone/>
            </a:pPr>
            <a:r>
              <a:rPr lang="en-CA" dirty="0"/>
              <a:t>       print(x) </a:t>
            </a:r>
          </a:p>
          <a:p>
            <a:r>
              <a:rPr lang="en-CA" dirty="0" err="1"/>
              <a:t>print_global</a:t>
            </a:r>
            <a:r>
              <a:rPr lang="en-CA" dirty="0"/>
              <a:t>() # Output: 10</a:t>
            </a:r>
            <a:endParaRPr lang="en-US" dirty="0"/>
          </a:p>
        </p:txBody>
      </p:sp>
      <p:sp>
        <p:nvSpPr>
          <p:cNvPr id="5" name="Slide Number Placeholder 4">
            <a:extLst>
              <a:ext uri="{FF2B5EF4-FFF2-40B4-BE49-F238E27FC236}">
                <a16:creationId xmlns:a16="http://schemas.microsoft.com/office/drawing/2014/main" id="{7524F533-7C61-8771-AC4C-E981DF86E0F1}"/>
              </a:ext>
            </a:extLst>
          </p:cNvPr>
          <p:cNvSpPr>
            <a:spLocks noGrp="1"/>
          </p:cNvSpPr>
          <p:nvPr>
            <p:ph type="sldNum" sz="quarter" idx="12"/>
          </p:nvPr>
        </p:nvSpPr>
        <p:spPr/>
        <p:txBody>
          <a:bodyPr/>
          <a:lstStyle/>
          <a:p>
            <a:fld id="{C1FF6DA9-008F-8B48-92A6-B652298478BF}" type="slidenum">
              <a:rPr lang="en-US" smtClean="0"/>
              <a:t>31</a:t>
            </a:fld>
            <a:endParaRPr lang="en-US"/>
          </a:p>
        </p:txBody>
      </p:sp>
      <p:sp>
        <p:nvSpPr>
          <p:cNvPr id="6" name="Fußzeilenplatzhalter 3">
            <a:extLst>
              <a:ext uri="{FF2B5EF4-FFF2-40B4-BE49-F238E27FC236}">
                <a16:creationId xmlns:a16="http://schemas.microsoft.com/office/drawing/2014/main" id="{15914091-F751-E1BF-D475-EA51FBF3563D}"/>
              </a:ext>
            </a:extLst>
          </p:cNvPr>
          <p:cNvSpPr>
            <a:spLocks noGrp="1"/>
          </p:cNvSpPr>
          <p:nvPr>
            <p:ph type="ftr" sz="quarter" idx="11"/>
          </p:nvPr>
        </p:nvSpPr>
        <p:spPr>
          <a:xfrm>
            <a:off x="670726" y="6349225"/>
            <a:ext cx="6297612" cy="365125"/>
          </a:xfrm>
        </p:spPr>
        <p:txBody>
          <a:bodyPr/>
          <a:lstStyle/>
          <a:p>
            <a:r>
              <a:rPr lang="en-US" dirty="0"/>
              <a:t>Python | </a:t>
            </a:r>
            <a:r>
              <a:rPr lang="en-US" dirty="0" err="1"/>
              <a:t>iva.pritisanac@medunigraz.at</a:t>
            </a:r>
            <a:endParaRPr lang="en-US" dirty="0"/>
          </a:p>
        </p:txBody>
      </p:sp>
    </p:spTree>
    <p:extLst>
      <p:ext uri="{BB962C8B-B14F-4D97-AF65-F5344CB8AC3E}">
        <p14:creationId xmlns:p14="http://schemas.microsoft.com/office/powerpoint/2010/main" val="19451352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9CE7E8-7DF0-5FFD-555B-404C56813969}"/>
              </a:ext>
            </a:extLst>
          </p:cNvPr>
          <p:cNvSpPr>
            <a:spLocks noGrp="1"/>
          </p:cNvSpPr>
          <p:nvPr>
            <p:ph type="title"/>
          </p:nvPr>
        </p:nvSpPr>
        <p:spPr/>
        <p:txBody>
          <a:bodyPr/>
          <a:lstStyle/>
          <a:p>
            <a:r>
              <a:rPr lang="en-CA" b="1" dirty="0"/>
              <a:t>Variable Scope in Python</a:t>
            </a:r>
            <a:endParaRPr lang="en-US" dirty="0"/>
          </a:p>
        </p:txBody>
      </p:sp>
      <p:sp>
        <p:nvSpPr>
          <p:cNvPr id="3" name="Content Placeholder 2">
            <a:extLst>
              <a:ext uri="{FF2B5EF4-FFF2-40B4-BE49-F238E27FC236}">
                <a16:creationId xmlns:a16="http://schemas.microsoft.com/office/drawing/2014/main" id="{CA8AFF31-E688-0142-A010-8B8F18BC9394}"/>
              </a:ext>
            </a:extLst>
          </p:cNvPr>
          <p:cNvSpPr>
            <a:spLocks noGrp="1"/>
          </p:cNvSpPr>
          <p:nvPr>
            <p:ph idx="1"/>
          </p:nvPr>
        </p:nvSpPr>
        <p:spPr>
          <a:xfrm>
            <a:off x="677334" y="1699270"/>
            <a:ext cx="8898466" cy="4231630"/>
          </a:xfrm>
        </p:spPr>
        <p:txBody>
          <a:bodyPr>
            <a:normAutofit fontScale="85000" lnSpcReduction="20000"/>
          </a:bodyPr>
          <a:lstStyle/>
          <a:p>
            <a:r>
              <a:rPr lang="en-CA" b="1" dirty="0"/>
              <a:t>Local Scope</a:t>
            </a:r>
            <a:r>
              <a:rPr lang="en-CA" dirty="0"/>
              <a:t>:</a:t>
            </a:r>
          </a:p>
          <a:p>
            <a:pPr>
              <a:buFont typeface="Arial" panose="020B0604020202020204" pitchFamily="34" charset="0"/>
              <a:buChar char="•"/>
            </a:pPr>
            <a:r>
              <a:rPr lang="en-CA" dirty="0"/>
              <a:t>Variables declared inside a function (or block)</a:t>
            </a:r>
          </a:p>
          <a:p>
            <a:pPr>
              <a:buFont typeface="Arial" panose="020B0604020202020204" pitchFamily="34" charset="0"/>
              <a:buChar char="•"/>
            </a:pPr>
            <a:r>
              <a:rPr lang="en-CA" dirty="0"/>
              <a:t>Only accessible within that function (code block)</a:t>
            </a:r>
          </a:p>
          <a:p>
            <a:pPr>
              <a:buFont typeface="Arial" panose="020B0604020202020204" pitchFamily="34" charset="0"/>
              <a:buChar char="•"/>
            </a:pPr>
            <a:endParaRPr lang="en-CA" dirty="0"/>
          </a:p>
          <a:p>
            <a:pPr>
              <a:buFont typeface="Arial" panose="020B0604020202020204" pitchFamily="34" charset="0"/>
              <a:buChar char="•"/>
            </a:pPr>
            <a:r>
              <a:rPr lang="en-CA" dirty="0"/>
              <a:t>def </a:t>
            </a:r>
            <a:r>
              <a:rPr lang="en-CA" dirty="0" err="1"/>
              <a:t>local_example</a:t>
            </a:r>
            <a:r>
              <a:rPr lang="en-CA" dirty="0"/>
              <a:t>(): </a:t>
            </a:r>
          </a:p>
          <a:p>
            <a:pPr>
              <a:buFont typeface="Arial" panose="020B0604020202020204" pitchFamily="34" charset="0"/>
              <a:buChar char="•"/>
            </a:pPr>
            <a:r>
              <a:rPr lang="en-CA" dirty="0"/>
              <a:t>    y = 5 # Local variable </a:t>
            </a:r>
          </a:p>
          <a:p>
            <a:pPr>
              <a:buFont typeface="Arial" panose="020B0604020202020204" pitchFamily="34" charset="0"/>
              <a:buChar char="•"/>
            </a:pPr>
            <a:r>
              <a:rPr lang="en-CA" dirty="0"/>
              <a:t>    print(y) </a:t>
            </a:r>
          </a:p>
          <a:p>
            <a:pPr>
              <a:buFont typeface="Arial" panose="020B0604020202020204" pitchFamily="34" charset="0"/>
              <a:buChar char="•"/>
            </a:pPr>
            <a:endParaRPr lang="en-CA" dirty="0"/>
          </a:p>
          <a:p>
            <a:pPr>
              <a:buFont typeface="Arial" panose="020B0604020202020204" pitchFamily="34" charset="0"/>
              <a:buChar char="•"/>
            </a:pPr>
            <a:r>
              <a:rPr lang="en-CA" dirty="0" err="1"/>
              <a:t>local_example</a:t>
            </a:r>
            <a:r>
              <a:rPr lang="en-CA" dirty="0"/>
              <a:t>() # Output: 5 </a:t>
            </a:r>
          </a:p>
          <a:p>
            <a:pPr>
              <a:buFont typeface="Arial" panose="020B0604020202020204" pitchFamily="34" charset="0"/>
              <a:buChar char="•"/>
            </a:pPr>
            <a:r>
              <a:rPr lang="en-CA" dirty="0"/>
              <a:t># print(y) # Raises </a:t>
            </a:r>
            <a:r>
              <a:rPr lang="en-CA" dirty="0" err="1"/>
              <a:t>NameError</a:t>
            </a:r>
            <a:r>
              <a:rPr lang="en-CA" dirty="0"/>
              <a:t>: y is not defined</a:t>
            </a:r>
          </a:p>
          <a:p>
            <a:endParaRPr lang="en-US" dirty="0"/>
          </a:p>
        </p:txBody>
      </p:sp>
      <p:sp>
        <p:nvSpPr>
          <p:cNvPr id="5" name="Slide Number Placeholder 4">
            <a:extLst>
              <a:ext uri="{FF2B5EF4-FFF2-40B4-BE49-F238E27FC236}">
                <a16:creationId xmlns:a16="http://schemas.microsoft.com/office/drawing/2014/main" id="{14BCEEDF-54EF-F0BE-0A0D-82BA31C9DF87}"/>
              </a:ext>
            </a:extLst>
          </p:cNvPr>
          <p:cNvSpPr>
            <a:spLocks noGrp="1"/>
          </p:cNvSpPr>
          <p:nvPr>
            <p:ph type="sldNum" sz="quarter" idx="12"/>
          </p:nvPr>
        </p:nvSpPr>
        <p:spPr/>
        <p:txBody>
          <a:bodyPr/>
          <a:lstStyle/>
          <a:p>
            <a:fld id="{C1FF6DA9-008F-8B48-92A6-B652298478BF}" type="slidenum">
              <a:rPr lang="en-US" smtClean="0"/>
              <a:t>32</a:t>
            </a:fld>
            <a:endParaRPr lang="en-US"/>
          </a:p>
        </p:txBody>
      </p:sp>
      <p:sp>
        <p:nvSpPr>
          <p:cNvPr id="6" name="Fußzeilenplatzhalter 3">
            <a:extLst>
              <a:ext uri="{FF2B5EF4-FFF2-40B4-BE49-F238E27FC236}">
                <a16:creationId xmlns:a16="http://schemas.microsoft.com/office/drawing/2014/main" id="{28CD5551-E097-1712-153C-57E9FF844B07}"/>
              </a:ext>
            </a:extLst>
          </p:cNvPr>
          <p:cNvSpPr>
            <a:spLocks noGrp="1"/>
          </p:cNvSpPr>
          <p:nvPr>
            <p:ph type="ftr" sz="quarter" idx="11"/>
          </p:nvPr>
        </p:nvSpPr>
        <p:spPr>
          <a:xfrm>
            <a:off x="670726" y="6349225"/>
            <a:ext cx="6297612" cy="365125"/>
          </a:xfrm>
        </p:spPr>
        <p:txBody>
          <a:bodyPr/>
          <a:lstStyle/>
          <a:p>
            <a:r>
              <a:rPr lang="en-US" dirty="0"/>
              <a:t>Python | </a:t>
            </a:r>
            <a:r>
              <a:rPr lang="en-US" dirty="0" err="1"/>
              <a:t>iva.pritisanac@medunigraz.at</a:t>
            </a:r>
            <a:endParaRPr lang="en-US" dirty="0"/>
          </a:p>
        </p:txBody>
      </p:sp>
    </p:spTree>
    <p:extLst>
      <p:ext uri="{BB962C8B-B14F-4D97-AF65-F5344CB8AC3E}">
        <p14:creationId xmlns:p14="http://schemas.microsoft.com/office/powerpoint/2010/main" val="428421294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9CE7E8-7DF0-5FFD-555B-404C56813969}"/>
              </a:ext>
            </a:extLst>
          </p:cNvPr>
          <p:cNvSpPr>
            <a:spLocks noGrp="1"/>
          </p:cNvSpPr>
          <p:nvPr>
            <p:ph type="title"/>
          </p:nvPr>
        </p:nvSpPr>
        <p:spPr/>
        <p:txBody>
          <a:bodyPr/>
          <a:lstStyle/>
          <a:p>
            <a:r>
              <a:rPr lang="en-CA" b="1" dirty="0"/>
              <a:t>Variable Scope in Python</a:t>
            </a:r>
            <a:endParaRPr lang="en-US" dirty="0"/>
          </a:p>
        </p:txBody>
      </p:sp>
      <p:sp>
        <p:nvSpPr>
          <p:cNvPr id="3" name="Content Placeholder 2">
            <a:extLst>
              <a:ext uri="{FF2B5EF4-FFF2-40B4-BE49-F238E27FC236}">
                <a16:creationId xmlns:a16="http://schemas.microsoft.com/office/drawing/2014/main" id="{CA8AFF31-E688-0142-A010-8B8F18BC9394}"/>
              </a:ext>
            </a:extLst>
          </p:cNvPr>
          <p:cNvSpPr>
            <a:spLocks noGrp="1"/>
          </p:cNvSpPr>
          <p:nvPr>
            <p:ph idx="1"/>
          </p:nvPr>
        </p:nvSpPr>
        <p:spPr>
          <a:xfrm>
            <a:off x="677334" y="1699270"/>
            <a:ext cx="8898466" cy="4231630"/>
          </a:xfrm>
        </p:spPr>
        <p:txBody>
          <a:bodyPr>
            <a:normAutofit fontScale="70000" lnSpcReduction="20000"/>
          </a:bodyPr>
          <a:lstStyle/>
          <a:p>
            <a:r>
              <a:rPr lang="en-CA" b="1" dirty="0"/>
              <a:t>Local Scope</a:t>
            </a:r>
            <a:r>
              <a:rPr lang="en-CA" dirty="0"/>
              <a:t>:</a:t>
            </a:r>
          </a:p>
          <a:p>
            <a:pPr>
              <a:buFont typeface="Arial" panose="020B0604020202020204" pitchFamily="34" charset="0"/>
              <a:buChar char="•"/>
            </a:pPr>
            <a:r>
              <a:rPr lang="en-CA" dirty="0"/>
              <a:t>Variables declared inside a function (or block)</a:t>
            </a:r>
          </a:p>
          <a:p>
            <a:pPr>
              <a:buFont typeface="Arial" panose="020B0604020202020204" pitchFamily="34" charset="0"/>
              <a:buChar char="•"/>
            </a:pPr>
            <a:r>
              <a:rPr lang="en-CA" dirty="0"/>
              <a:t>Only accessible within that function (code block)</a:t>
            </a:r>
          </a:p>
          <a:p>
            <a:r>
              <a:rPr lang="en-CA" b="1" dirty="0"/>
              <a:t>Global Keyword</a:t>
            </a:r>
            <a:endParaRPr lang="en-CA" dirty="0"/>
          </a:p>
          <a:p>
            <a:pPr>
              <a:buFont typeface="Arial" panose="020B0604020202020204" pitchFamily="34" charset="0"/>
              <a:buChar char="•"/>
            </a:pPr>
            <a:r>
              <a:rPr lang="en-CA" dirty="0"/>
              <a:t>Use </a:t>
            </a:r>
            <a:r>
              <a:rPr lang="en-CA" b="1" dirty="0"/>
              <a:t>global</a:t>
            </a:r>
            <a:r>
              <a:rPr lang="en-CA" dirty="0"/>
              <a:t> to modify a global variable inside a function</a:t>
            </a:r>
          </a:p>
          <a:p>
            <a:pPr marL="0" indent="0">
              <a:buNone/>
            </a:pPr>
            <a:r>
              <a:rPr lang="en-CA" dirty="0"/>
              <a:t>z = 20</a:t>
            </a:r>
          </a:p>
          <a:p>
            <a:pPr marL="0" indent="0">
              <a:buNone/>
            </a:pPr>
            <a:r>
              <a:rPr lang="en-CA" dirty="0"/>
              <a:t>def </a:t>
            </a:r>
            <a:r>
              <a:rPr lang="en-CA" dirty="0" err="1"/>
              <a:t>modify_global</a:t>
            </a:r>
            <a:r>
              <a:rPr lang="en-CA" dirty="0"/>
              <a:t>():</a:t>
            </a:r>
          </a:p>
          <a:p>
            <a:pPr marL="0" indent="0">
              <a:buNone/>
            </a:pPr>
            <a:r>
              <a:rPr lang="en-CA" dirty="0"/>
              <a:t>    </a:t>
            </a:r>
            <a:r>
              <a:rPr lang="en-CA" b="1" dirty="0"/>
              <a:t>global</a:t>
            </a:r>
            <a:r>
              <a:rPr lang="en-CA" dirty="0"/>
              <a:t> z</a:t>
            </a:r>
          </a:p>
          <a:p>
            <a:pPr marL="0" indent="0">
              <a:buNone/>
            </a:pPr>
            <a:r>
              <a:rPr lang="en-CA" dirty="0"/>
              <a:t>    z = 30</a:t>
            </a:r>
          </a:p>
          <a:p>
            <a:pPr marL="0" indent="0">
              <a:buNone/>
            </a:pPr>
            <a:r>
              <a:rPr lang="en-CA" dirty="0" err="1"/>
              <a:t>modify_global</a:t>
            </a:r>
            <a:r>
              <a:rPr lang="en-CA" dirty="0"/>
              <a:t>()</a:t>
            </a:r>
          </a:p>
          <a:p>
            <a:pPr marL="0" indent="0">
              <a:buNone/>
            </a:pPr>
            <a:r>
              <a:rPr lang="en-CA" dirty="0"/>
              <a:t>print(z)  # Output:</a:t>
            </a:r>
            <a:r>
              <a:rPr lang="en-CA" b="1" dirty="0"/>
              <a:t> ?</a:t>
            </a:r>
          </a:p>
          <a:p>
            <a:pPr>
              <a:buFont typeface="Arial" panose="020B0604020202020204" pitchFamily="34" charset="0"/>
              <a:buChar char="•"/>
            </a:pPr>
            <a:endParaRPr lang="en-CA" dirty="0"/>
          </a:p>
          <a:p>
            <a:endParaRPr lang="en-US" dirty="0"/>
          </a:p>
        </p:txBody>
      </p:sp>
      <p:sp>
        <p:nvSpPr>
          <p:cNvPr id="5" name="Slide Number Placeholder 4">
            <a:extLst>
              <a:ext uri="{FF2B5EF4-FFF2-40B4-BE49-F238E27FC236}">
                <a16:creationId xmlns:a16="http://schemas.microsoft.com/office/drawing/2014/main" id="{14BCEEDF-54EF-F0BE-0A0D-82BA31C9DF87}"/>
              </a:ext>
            </a:extLst>
          </p:cNvPr>
          <p:cNvSpPr>
            <a:spLocks noGrp="1"/>
          </p:cNvSpPr>
          <p:nvPr>
            <p:ph type="sldNum" sz="quarter" idx="12"/>
          </p:nvPr>
        </p:nvSpPr>
        <p:spPr/>
        <p:txBody>
          <a:bodyPr/>
          <a:lstStyle/>
          <a:p>
            <a:fld id="{C1FF6DA9-008F-8B48-92A6-B652298478BF}" type="slidenum">
              <a:rPr lang="en-US" smtClean="0"/>
              <a:t>33</a:t>
            </a:fld>
            <a:endParaRPr lang="en-US"/>
          </a:p>
        </p:txBody>
      </p:sp>
      <p:sp>
        <p:nvSpPr>
          <p:cNvPr id="6" name="Fußzeilenplatzhalter 3">
            <a:extLst>
              <a:ext uri="{FF2B5EF4-FFF2-40B4-BE49-F238E27FC236}">
                <a16:creationId xmlns:a16="http://schemas.microsoft.com/office/drawing/2014/main" id="{28CD5551-E097-1712-153C-57E9FF844B07}"/>
              </a:ext>
            </a:extLst>
          </p:cNvPr>
          <p:cNvSpPr>
            <a:spLocks noGrp="1"/>
          </p:cNvSpPr>
          <p:nvPr>
            <p:ph type="ftr" sz="quarter" idx="11"/>
          </p:nvPr>
        </p:nvSpPr>
        <p:spPr>
          <a:xfrm>
            <a:off x="670726" y="6349225"/>
            <a:ext cx="6297612" cy="365125"/>
          </a:xfrm>
        </p:spPr>
        <p:txBody>
          <a:bodyPr/>
          <a:lstStyle/>
          <a:p>
            <a:r>
              <a:rPr lang="en-US" dirty="0"/>
              <a:t>Python | </a:t>
            </a:r>
            <a:r>
              <a:rPr lang="en-US" dirty="0" err="1"/>
              <a:t>iva.pritisanac@medunigraz.at</a:t>
            </a:r>
            <a:endParaRPr lang="en-US" dirty="0"/>
          </a:p>
        </p:txBody>
      </p:sp>
    </p:spTree>
    <p:extLst>
      <p:ext uri="{BB962C8B-B14F-4D97-AF65-F5344CB8AC3E}">
        <p14:creationId xmlns:p14="http://schemas.microsoft.com/office/powerpoint/2010/main" val="362216176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9CE7E8-7DF0-5FFD-555B-404C56813969}"/>
              </a:ext>
            </a:extLst>
          </p:cNvPr>
          <p:cNvSpPr>
            <a:spLocks noGrp="1"/>
          </p:cNvSpPr>
          <p:nvPr>
            <p:ph type="title"/>
          </p:nvPr>
        </p:nvSpPr>
        <p:spPr/>
        <p:txBody>
          <a:bodyPr/>
          <a:lstStyle/>
          <a:p>
            <a:r>
              <a:rPr lang="en-CA" b="1" dirty="0"/>
              <a:t>Variable Scope in Python</a:t>
            </a:r>
            <a:endParaRPr lang="en-US" dirty="0"/>
          </a:p>
        </p:txBody>
      </p:sp>
      <p:sp>
        <p:nvSpPr>
          <p:cNvPr id="3" name="Content Placeholder 2">
            <a:extLst>
              <a:ext uri="{FF2B5EF4-FFF2-40B4-BE49-F238E27FC236}">
                <a16:creationId xmlns:a16="http://schemas.microsoft.com/office/drawing/2014/main" id="{CA8AFF31-E688-0142-A010-8B8F18BC9394}"/>
              </a:ext>
            </a:extLst>
          </p:cNvPr>
          <p:cNvSpPr>
            <a:spLocks noGrp="1"/>
          </p:cNvSpPr>
          <p:nvPr>
            <p:ph idx="1"/>
          </p:nvPr>
        </p:nvSpPr>
        <p:spPr>
          <a:xfrm>
            <a:off x="677334" y="1699270"/>
            <a:ext cx="8898466" cy="4231630"/>
          </a:xfrm>
        </p:spPr>
        <p:txBody>
          <a:bodyPr>
            <a:normAutofit fontScale="70000" lnSpcReduction="20000"/>
          </a:bodyPr>
          <a:lstStyle/>
          <a:p>
            <a:r>
              <a:rPr lang="en-CA" b="1" dirty="0"/>
              <a:t>Local Scope</a:t>
            </a:r>
            <a:r>
              <a:rPr lang="en-CA" dirty="0"/>
              <a:t>:</a:t>
            </a:r>
          </a:p>
          <a:p>
            <a:pPr>
              <a:buFont typeface="Arial" panose="020B0604020202020204" pitchFamily="34" charset="0"/>
              <a:buChar char="•"/>
            </a:pPr>
            <a:r>
              <a:rPr lang="en-CA" dirty="0"/>
              <a:t>Variables declared inside a function (or block)</a:t>
            </a:r>
          </a:p>
          <a:p>
            <a:pPr>
              <a:buFont typeface="Arial" panose="020B0604020202020204" pitchFamily="34" charset="0"/>
              <a:buChar char="•"/>
            </a:pPr>
            <a:r>
              <a:rPr lang="en-CA" dirty="0"/>
              <a:t>Only accessible within that function (code block)</a:t>
            </a:r>
          </a:p>
          <a:p>
            <a:r>
              <a:rPr lang="en-CA" b="1" dirty="0"/>
              <a:t>Global Keyword</a:t>
            </a:r>
            <a:endParaRPr lang="en-CA" dirty="0"/>
          </a:p>
          <a:p>
            <a:pPr>
              <a:buFont typeface="Arial" panose="020B0604020202020204" pitchFamily="34" charset="0"/>
              <a:buChar char="•"/>
            </a:pPr>
            <a:r>
              <a:rPr lang="en-CA" dirty="0"/>
              <a:t>Use </a:t>
            </a:r>
            <a:r>
              <a:rPr lang="en-CA" b="1" dirty="0"/>
              <a:t>global</a:t>
            </a:r>
            <a:r>
              <a:rPr lang="en-CA" dirty="0"/>
              <a:t> to modify a global variable inside a function</a:t>
            </a:r>
          </a:p>
          <a:p>
            <a:pPr marL="0" indent="0">
              <a:buNone/>
            </a:pPr>
            <a:r>
              <a:rPr lang="en-CA" dirty="0"/>
              <a:t>z = 20</a:t>
            </a:r>
          </a:p>
          <a:p>
            <a:pPr marL="0" indent="0">
              <a:buNone/>
            </a:pPr>
            <a:r>
              <a:rPr lang="en-CA" dirty="0"/>
              <a:t>def </a:t>
            </a:r>
            <a:r>
              <a:rPr lang="en-CA" dirty="0" err="1"/>
              <a:t>modify_global</a:t>
            </a:r>
            <a:r>
              <a:rPr lang="en-CA" dirty="0"/>
              <a:t>():</a:t>
            </a:r>
          </a:p>
          <a:p>
            <a:pPr marL="0" indent="0">
              <a:buNone/>
            </a:pPr>
            <a:r>
              <a:rPr lang="en-CA" dirty="0"/>
              <a:t>    </a:t>
            </a:r>
            <a:r>
              <a:rPr lang="en-CA" b="1" dirty="0"/>
              <a:t>global</a:t>
            </a:r>
            <a:r>
              <a:rPr lang="en-CA" dirty="0"/>
              <a:t> z</a:t>
            </a:r>
          </a:p>
          <a:p>
            <a:pPr marL="0" indent="0">
              <a:buNone/>
            </a:pPr>
            <a:r>
              <a:rPr lang="en-CA" dirty="0"/>
              <a:t>    z = 30</a:t>
            </a:r>
          </a:p>
          <a:p>
            <a:pPr marL="0" indent="0">
              <a:buNone/>
            </a:pPr>
            <a:r>
              <a:rPr lang="en-CA" dirty="0" err="1"/>
              <a:t>modify_global</a:t>
            </a:r>
            <a:r>
              <a:rPr lang="en-CA" dirty="0"/>
              <a:t>()</a:t>
            </a:r>
          </a:p>
          <a:p>
            <a:pPr marL="0" indent="0">
              <a:buNone/>
            </a:pPr>
            <a:r>
              <a:rPr lang="en-CA" dirty="0"/>
              <a:t>print(z)  # Output: 30</a:t>
            </a:r>
          </a:p>
          <a:p>
            <a:pPr>
              <a:buFont typeface="Arial" panose="020B0604020202020204" pitchFamily="34" charset="0"/>
              <a:buChar char="•"/>
            </a:pPr>
            <a:endParaRPr lang="en-CA" dirty="0"/>
          </a:p>
          <a:p>
            <a:endParaRPr lang="en-US" dirty="0"/>
          </a:p>
        </p:txBody>
      </p:sp>
      <p:sp>
        <p:nvSpPr>
          <p:cNvPr id="5" name="Slide Number Placeholder 4">
            <a:extLst>
              <a:ext uri="{FF2B5EF4-FFF2-40B4-BE49-F238E27FC236}">
                <a16:creationId xmlns:a16="http://schemas.microsoft.com/office/drawing/2014/main" id="{14BCEEDF-54EF-F0BE-0A0D-82BA31C9DF87}"/>
              </a:ext>
            </a:extLst>
          </p:cNvPr>
          <p:cNvSpPr>
            <a:spLocks noGrp="1"/>
          </p:cNvSpPr>
          <p:nvPr>
            <p:ph type="sldNum" sz="quarter" idx="12"/>
          </p:nvPr>
        </p:nvSpPr>
        <p:spPr/>
        <p:txBody>
          <a:bodyPr/>
          <a:lstStyle/>
          <a:p>
            <a:fld id="{C1FF6DA9-008F-8B48-92A6-B652298478BF}" type="slidenum">
              <a:rPr lang="en-US" smtClean="0"/>
              <a:t>34</a:t>
            </a:fld>
            <a:endParaRPr lang="en-US"/>
          </a:p>
        </p:txBody>
      </p:sp>
      <p:sp>
        <p:nvSpPr>
          <p:cNvPr id="6" name="Fußzeilenplatzhalter 3">
            <a:extLst>
              <a:ext uri="{FF2B5EF4-FFF2-40B4-BE49-F238E27FC236}">
                <a16:creationId xmlns:a16="http://schemas.microsoft.com/office/drawing/2014/main" id="{28CD5551-E097-1712-153C-57E9FF844B07}"/>
              </a:ext>
            </a:extLst>
          </p:cNvPr>
          <p:cNvSpPr>
            <a:spLocks noGrp="1"/>
          </p:cNvSpPr>
          <p:nvPr>
            <p:ph type="ftr" sz="quarter" idx="11"/>
          </p:nvPr>
        </p:nvSpPr>
        <p:spPr>
          <a:xfrm>
            <a:off x="670726" y="6349225"/>
            <a:ext cx="6297612" cy="365125"/>
          </a:xfrm>
        </p:spPr>
        <p:txBody>
          <a:bodyPr/>
          <a:lstStyle/>
          <a:p>
            <a:r>
              <a:rPr lang="en-US" dirty="0"/>
              <a:t>Python | </a:t>
            </a:r>
            <a:r>
              <a:rPr lang="en-US" dirty="0" err="1"/>
              <a:t>iva.pritisanac@medunigraz.at</a:t>
            </a:r>
            <a:endParaRPr lang="en-US" dirty="0"/>
          </a:p>
        </p:txBody>
      </p:sp>
    </p:spTree>
    <p:extLst>
      <p:ext uri="{BB962C8B-B14F-4D97-AF65-F5344CB8AC3E}">
        <p14:creationId xmlns:p14="http://schemas.microsoft.com/office/powerpoint/2010/main" val="11967114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CD702E-A35E-7136-E210-50EE51D6D1E4}"/>
              </a:ext>
            </a:extLst>
          </p:cNvPr>
          <p:cNvSpPr>
            <a:spLocks noGrp="1"/>
          </p:cNvSpPr>
          <p:nvPr>
            <p:ph type="title"/>
          </p:nvPr>
        </p:nvSpPr>
        <p:spPr>
          <a:xfrm>
            <a:off x="687332" y="3089073"/>
            <a:ext cx="9762066" cy="1117600"/>
          </a:xfrm>
        </p:spPr>
        <p:txBody>
          <a:bodyPr>
            <a:normAutofit fontScale="90000"/>
          </a:bodyPr>
          <a:lstStyle/>
          <a:p>
            <a:pPr algn="ctr"/>
            <a:r>
              <a:rPr lang="en-US" sz="7200" dirty="0"/>
              <a:t>Break</a:t>
            </a:r>
          </a:p>
        </p:txBody>
      </p:sp>
      <p:sp>
        <p:nvSpPr>
          <p:cNvPr id="5" name="Slide Number Placeholder 4">
            <a:extLst>
              <a:ext uri="{FF2B5EF4-FFF2-40B4-BE49-F238E27FC236}">
                <a16:creationId xmlns:a16="http://schemas.microsoft.com/office/drawing/2014/main" id="{87A530F6-9BA5-76B3-285A-4B1DC25AE51C}"/>
              </a:ext>
            </a:extLst>
          </p:cNvPr>
          <p:cNvSpPr>
            <a:spLocks noGrp="1"/>
          </p:cNvSpPr>
          <p:nvPr>
            <p:ph type="sldNum" sz="quarter" idx="12"/>
          </p:nvPr>
        </p:nvSpPr>
        <p:spPr/>
        <p:txBody>
          <a:bodyPr/>
          <a:lstStyle/>
          <a:p>
            <a:fld id="{C1FF6DA9-008F-8B48-92A6-B652298478BF}" type="slidenum">
              <a:rPr lang="en-US" smtClean="0"/>
              <a:t>35</a:t>
            </a:fld>
            <a:endParaRPr lang="en-US"/>
          </a:p>
        </p:txBody>
      </p:sp>
    </p:spTree>
    <p:extLst>
      <p:ext uri="{BB962C8B-B14F-4D97-AF65-F5344CB8AC3E}">
        <p14:creationId xmlns:p14="http://schemas.microsoft.com/office/powerpoint/2010/main" val="327828698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a:t>Introduction to Python</a:t>
            </a:r>
          </a:p>
        </p:txBody>
      </p:sp>
      <p:sp>
        <p:nvSpPr>
          <p:cNvPr id="3" name="Content Placeholder 2"/>
          <p:cNvSpPr>
            <a:spLocks noGrp="1"/>
          </p:cNvSpPr>
          <p:nvPr>
            <p:ph idx="1"/>
          </p:nvPr>
        </p:nvSpPr>
        <p:spPr>
          <a:xfrm>
            <a:off x="670726" y="1514474"/>
            <a:ext cx="10335224" cy="4840678"/>
          </a:xfrm>
        </p:spPr>
        <p:txBody>
          <a:bodyPr>
            <a:normAutofit/>
          </a:bodyPr>
          <a:lstStyle/>
          <a:p>
            <a:r>
              <a:rPr dirty="0"/>
              <a:t>Python</a:t>
            </a:r>
            <a:endParaRPr lang="en-CA" dirty="0"/>
          </a:p>
          <a:p>
            <a:pPr lvl="1"/>
            <a:r>
              <a:rPr lang="en-CA" dirty="0"/>
              <a:t>History, overview, versatility of use</a:t>
            </a:r>
          </a:p>
          <a:p>
            <a:r>
              <a:rPr lang="en-CA" dirty="0"/>
              <a:t>Today (Monday)</a:t>
            </a:r>
          </a:p>
          <a:p>
            <a:pPr lvl="1"/>
            <a:r>
              <a:rPr lang="en-CA" dirty="0"/>
              <a:t>Session I (9:30–11:30): Getting Started with Python and </a:t>
            </a:r>
            <a:r>
              <a:rPr lang="en-CA" dirty="0" err="1"/>
              <a:t>Jupyter</a:t>
            </a:r>
            <a:r>
              <a:rPr lang="en-CA" dirty="0"/>
              <a:t> Notebooks – Variables &amp; Data types, I/O, Conditionals, Loops</a:t>
            </a:r>
          </a:p>
          <a:p>
            <a:pPr lvl="1"/>
            <a:r>
              <a:rPr lang="en-CA" b="1" dirty="0"/>
              <a:t>Session II (12:30–15:00): Lists, Functions, Error Handling</a:t>
            </a:r>
          </a:p>
          <a:p>
            <a:r>
              <a:rPr lang="en-CA" dirty="0"/>
              <a:t>Tomorrow (Tuesday)</a:t>
            </a:r>
          </a:p>
          <a:p>
            <a:pPr lvl="1"/>
            <a:r>
              <a:rPr lang="en-CA" dirty="0"/>
              <a:t>Session I (9:00–11:30): File I/O,  working with libraries</a:t>
            </a:r>
          </a:p>
          <a:p>
            <a:pPr lvl="1"/>
            <a:r>
              <a:rPr lang="en-CA" dirty="0"/>
              <a:t>Session II (12:30–15:00): Data Analysis with Python</a:t>
            </a:r>
          </a:p>
          <a:p>
            <a:pPr lvl="1"/>
            <a:endParaRPr lang="en-CA" sz="14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CA" dirty="0"/>
          </a:p>
          <a:p>
            <a:endParaRPr dirty="0"/>
          </a:p>
        </p:txBody>
      </p:sp>
      <p:sp>
        <p:nvSpPr>
          <p:cNvPr id="4" name="Fußzeilenplatzhalter 3">
            <a:extLst>
              <a:ext uri="{FF2B5EF4-FFF2-40B4-BE49-F238E27FC236}">
                <a16:creationId xmlns:a16="http://schemas.microsoft.com/office/drawing/2014/main" id="{C7D66399-95B2-369F-CB86-D7B69F1C2452}"/>
              </a:ext>
            </a:extLst>
          </p:cNvPr>
          <p:cNvSpPr>
            <a:spLocks noGrp="1"/>
          </p:cNvSpPr>
          <p:nvPr>
            <p:ph type="ftr" sz="quarter" idx="11"/>
          </p:nvPr>
        </p:nvSpPr>
        <p:spPr>
          <a:xfrm>
            <a:off x="670726" y="6349225"/>
            <a:ext cx="6297612" cy="365125"/>
          </a:xfrm>
        </p:spPr>
        <p:txBody>
          <a:bodyPr/>
          <a:lstStyle/>
          <a:p>
            <a:r>
              <a:rPr lang="en-US" dirty="0"/>
              <a:t>Python | </a:t>
            </a:r>
            <a:r>
              <a:rPr lang="en-US" dirty="0" err="1"/>
              <a:t>iva.pritisanac@medunigraz.at</a:t>
            </a:r>
            <a:endParaRPr lang="en-US" dirty="0"/>
          </a:p>
        </p:txBody>
      </p:sp>
    </p:spTree>
    <p:extLst>
      <p:ext uri="{BB962C8B-B14F-4D97-AF65-F5344CB8AC3E}">
        <p14:creationId xmlns:p14="http://schemas.microsoft.com/office/powerpoint/2010/main" val="195040769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0406" y="143650"/>
            <a:ext cx="8596668" cy="910800"/>
          </a:xfrm>
        </p:spPr>
        <p:txBody>
          <a:bodyPr/>
          <a:lstStyle/>
          <a:p>
            <a:r>
              <a:rPr dirty="0"/>
              <a:t>Working with Lists</a:t>
            </a:r>
          </a:p>
        </p:txBody>
      </p:sp>
      <p:sp>
        <p:nvSpPr>
          <p:cNvPr id="3" name="Content Placeholder 2"/>
          <p:cNvSpPr>
            <a:spLocks noGrp="1"/>
          </p:cNvSpPr>
          <p:nvPr>
            <p:ph idx="1"/>
          </p:nvPr>
        </p:nvSpPr>
        <p:spPr>
          <a:xfrm>
            <a:off x="271507" y="934116"/>
            <a:ext cx="10091686" cy="5659900"/>
          </a:xfrm>
        </p:spPr>
        <p:txBody>
          <a:bodyPr>
            <a:normAutofit fontScale="85000" lnSpcReduction="20000"/>
          </a:bodyPr>
          <a:lstStyle/>
          <a:p>
            <a:r>
              <a:rPr dirty="0"/>
              <a:t>Create and </a:t>
            </a:r>
            <a:r>
              <a:rPr lang="en-CA" dirty="0"/>
              <a:t>m</a:t>
            </a:r>
            <a:r>
              <a:rPr dirty="0" err="1"/>
              <a:t>odify</a:t>
            </a:r>
            <a:r>
              <a:rPr dirty="0"/>
              <a:t> </a:t>
            </a:r>
            <a:r>
              <a:rPr lang="en-CA" dirty="0"/>
              <a:t>l</a:t>
            </a:r>
            <a:r>
              <a:rPr dirty="0" err="1"/>
              <a:t>ists</a:t>
            </a:r>
            <a:r>
              <a:rPr dirty="0"/>
              <a:t>:</a:t>
            </a:r>
          </a:p>
          <a:p>
            <a:pPr marL="457200" lvl="1" indent="0">
              <a:buNone/>
            </a:pPr>
            <a:r>
              <a:rPr dirty="0"/>
              <a:t>numbers = [1, 2, 3]</a:t>
            </a:r>
          </a:p>
          <a:p>
            <a:pPr marL="457200" lvl="1" indent="0">
              <a:buNone/>
            </a:pPr>
            <a:r>
              <a:rPr dirty="0" err="1"/>
              <a:t>numbers.append</a:t>
            </a:r>
            <a:r>
              <a:rPr dirty="0"/>
              <a:t>(4)</a:t>
            </a:r>
          </a:p>
          <a:p>
            <a:pPr marL="457200" lvl="1" indent="0">
              <a:buNone/>
            </a:pPr>
            <a:r>
              <a:rPr dirty="0"/>
              <a:t>print(numbers)</a:t>
            </a:r>
            <a:endParaRPr lang="en-CA" dirty="0"/>
          </a:p>
          <a:p>
            <a:pPr marL="457200" lvl="1" indent="0">
              <a:buNone/>
            </a:pPr>
            <a:endParaRPr lang="en-CA" dirty="0"/>
          </a:p>
          <a:p>
            <a:pPr marL="457200" lvl="1" indent="0">
              <a:buNone/>
            </a:pPr>
            <a:r>
              <a:rPr lang="en-CA" dirty="0"/>
              <a:t>Other </a:t>
            </a:r>
            <a:r>
              <a:rPr lang="en-CA" dirty="0" err="1"/>
              <a:t>operations:e.g</a:t>
            </a:r>
            <a:r>
              <a:rPr lang="en-CA" dirty="0"/>
              <a:t>. extend, remove, sort</a:t>
            </a:r>
            <a:endParaRPr dirty="0"/>
          </a:p>
          <a:p>
            <a:endParaRPr lang="en-CA" dirty="0"/>
          </a:p>
          <a:p>
            <a:r>
              <a:rPr dirty="0"/>
              <a:t>Looping </a:t>
            </a:r>
            <a:r>
              <a:rPr lang="en-CA" dirty="0"/>
              <a:t>t</a:t>
            </a:r>
            <a:r>
              <a:rPr dirty="0" err="1"/>
              <a:t>hrough</a:t>
            </a:r>
            <a:r>
              <a:rPr dirty="0"/>
              <a:t> </a:t>
            </a:r>
            <a:r>
              <a:rPr lang="en-CA" dirty="0"/>
              <a:t>l</a:t>
            </a:r>
            <a:r>
              <a:rPr dirty="0" err="1"/>
              <a:t>ists</a:t>
            </a:r>
            <a:r>
              <a:rPr dirty="0"/>
              <a:t>:</a:t>
            </a:r>
          </a:p>
          <a:p>
            <a:pPr marL="457200" lvl="1" indent="0">
              <a:buNone/>
            </a:pPr>
            <a:r>
              <a:rPr dirty="0"/>
              <a:t>for num in numbers:</a:t>
            </a:r>
            <a:endParaRPr lang="en-CA" dirty="0"/>
          </a:p>
          <a:p>
            <a:pPr marL="457200" lvl="1" indent="0">
              <a:buNone/>
            </a:pPr>
            <a:r>
              <a:rPr lang="en-CA" dirty="0"/>
              <a:t>    </a:t>
            </a:r>
            <a:r>
              <a:rPr dirty="0"/>
              <a:t>print(num)</a:t>
            </a:r>
            <a:endParaRPr lang="en-CA" dirty="0"/>
          </a:p>
          <a:p>
            <a:pPr marL="457200" lvl="1" indent="0">
              <a:buNone/>
            </a:pPr>
            <a:endParaRPr lang="en-CA" dirty="0"/>
          </a:p>
          <a:p>
            <a:pPr marL="457200" lvl="1" indent="0">
              <a:buNone/>
            </a:pPr>
            <a:r>
              <a:rPr lang="en-CA" b="1" u="sng" dirty="0"/>
              <a:t>With indexing:</a:t>
            </a:r>
          </a:p>
          <a:p>
            <a:pPr marL="457200" lvl="1" indent="0">
              <a:buNone/>
            </a:pPr>
            <a:r>
              <a:rPr lang="en-CA" dirty="0"/>
              <a:t>for </a:t>
            </a:r>
            <a:r>
              <a:rPr lang="en-CA" dirty="0" err="1"/>
              <a:t>i</a:t>
            </a:r>
            <a:r>
              <a:rPr lang="en-CA" dirty="0"/>
              <a:t> in range(</a:t>
            </a:r>
            <a:r>
              <a:rPr lang="en-CA" dirty="0" err="1"/>
              <a:t>len</a:t>
            </a:r>
            <a:r>
              <a:rPr lang="en-CA" dirty="0"/>
              <a:t>(numbers)):</a:t>
            </a:r>
          </a:p>
          <a:p>
            <a:pPr marL="457200" lvl="1" indent="0">
              <a:buNone/>
            </a:pPr>
            <a:r>
              <a:rPr lang="en-CA" dirty="0"/>
              <a:t>    print(</a:t>
            </a:r>
            <a:r>
              <a:rPr lang="en-CA" dirty="0" err="1"/>
              <a:t>i</a:t>
            </a:r>
            <a:r>
              <a:rPr lang="en-CA" dirty="0"/>
              <a:t>, numbers[</a:t>
            </a:r>
            <a:r>
              <a:rPr lang="en-CA" dirty="0" err="1"/>
              <a:t>i</a:t>
            </a:r>
            <a:r>
              <a:rPr lang="en-CA" dirty="0"/>
              <a:t>])</a:t>
            </a:r>
          </a:p>
        </p:txBody>
      </p:sp>
      <p:sp>
        <p:nvSpPr>
          <p:cNvPr id="4" name="Fußzeilenplatzhalter 3">
            <a:extLst>
              <a:ext uri="{FF2B5EF4-FFF2-40B4-BE49-F238E27FC236}">
                <a16:creationId xmlns:a16="http://schemas.microsoft.com/office/drawing/2014/main" id="{1A1F56D9-2DBE-28A3-66CB-E643FBAE3867}"/>
              </a:ext>
            </a:extLst>
          </p:cNvPr>
          <p:cNvSpPr>
            <a:spLocks noGrp="1"/>
          </p:cNvSpPr>
          <p:nvPr>
            <p:ph type="ftr" sz="quarter" idx="11"/>
          </p:nvPr>
        </p:nvSpPr>
        <p:spPr>
          <a:xfrm>
            <a:off x="670726" y="6349225"/>
            <a:ext cx="6297612" cy="365125"/>
          </a:xfrm>
        </p:spPr>
        <p:txBody>
          <a:bodyPr/>
          <a:lstStyle/>
          <a:p>
            <a:r>
              <a:rPr lang="en-US" dirty="0"/>
              <a:t>Python | </a:t>
            </a:r>
            <a:r>
              <a:rPr lang="en-US" dirty="0" err="1"/>
              <a:t>iva.pritisanac@medunigraz.at</a:t>
            </a:r>
            <a:endParaRPr lang="en-US" dirty="0"/>
          </a:p>
        </p:txBody>
      </p:sp>
      <p:pic>
        <p:nvPicPr>
          <p:cNvPr id="10242" name="Picture 2" descr="Concatenation of Python Lists | Board Infinity">
            <a:extLst>
              <a:ext uri="{FF2B5EF4-FFF2-40B4-BE49-F238E27FC236}">
                <a16:creationId xmlns:a16="http://schemas.microsoft.com/office/drawing/2014/main" id="{FC031228-DB41-B0B2-1A14-E210E7E42BA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0000" b="12105"/>
          <a:stretch/>
        </p:blipFill>
        <p:spPr bwMode="auto">
          <a:xfrm>
            <a:off x="6605416" y="1844916"/>
            <a:ext cx="5240589" cy="2286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D0B65206-C7AB-C7E0-774F-0CD491136A42}"/>
              </a:ext>
            </a:extLst>
          </p:cNvPr>
          <p:cNvSpPr txBox="1"/>
          <p:nvPr/>
        </p:nvSpPr>
        <p:spPr>
          <a:xfrm>
            <a:off x="8506603" y="4537121"/>
            <a:ext cx="1438214" cy="369332"/>
          </a:xfrm>
          <a:prstGeom prst="rect">
            <a:avLst/>
          </a:prstGeom>
          <a:noFill/>
        </p:spPr>
        <p:txBody>
          <a:bodyPr wrap="none" rtlCol="0">
            <a:spAutoFit/>
          </a:bodyPr>
          <a:lstStyle/>
          <a:p>
            <a:r>
              <a:rPr lang="en-US" dirty="0"/>
              <a:t>This works?!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D6B11E-77D9-8449-8CD8-528FB8D94F1E}"/>
              </a:ext>
            </a:extLst>
          </p:cNvPr>
          <p:cNvSpPr>
            <a:spLocks noGrp="1"/>
          </p:cNvSpPr>
          <p:nvPr>
            <p:ph type="title"/>
          </p:nvPr>
        </p:nvSpPr>
        <p:spPr/>
        <p:txBody>
          <a:bodyPr/>
          <a:lstStyle/>
          <a:p>
            <a:r>
              <a:rPr lang="en-CA" dirty="0"/>
              <a:t>Working with Lists</a:t>
            </a:r>
            <a:endParaRPr lang="en-US" dirty="0"/>
          </a:p>
        </p:txBody>
      </p:sp>
      <p:sp>
        <p:nvSpPr>
          <p:cNvPr id="3" name="Content Placeholder 2">
            <a:extLst>
              <a:ext uri="{FF2B5EF4-FFF2-40B4-BE49-F238E27FC236}">
                <a16:creationId xmlns:a16="http://schemas.microsoft.com/office/drawing/2014/main" id="{46061128-AD4D-83A1-D4EA-EBC5F795AE2D}"/>
              </a:ext>
            </a:extLst>
          </p:cNvPr>
          <p:cNvSpPr>
            <a:spLocks noGrp="1"/>
          </p:cNvSpPr>
          <p:nvPr>
            <p:ph idx="1"/>
          </p:nvPr>
        </p:nvSpPr>
        <p:spPr/>
        <p:txBody>
          <a:bodyPr>
            <a:normAutofit/>
          </a:bodyPr>
          <a:lstStyle/>
          <a:p>
            <a:pPr>
              <a:buFont typeface="Arial" panose="020B0604020202020204" pitchFamily="34" charset="0"/>
              <a:buChar char="•"/>
            </a:pPr>
            <a:r>
              <a:rPr lang="en-CA" b="1" dirty="0"/>
              <a:t>Task</a:t>
            </a:r>
            <a:r>
              <a:rPr lang="en-CA" dirty="0"/>
              <a:t>:</a:t>
            </a:r>
          </a:p>
          <a:p>
            <a:pPr>
              <a:buFont typeface="Arial" panose="020B0604020202020204" pitchFamily="34" charset="0"/>
              <a:buChar char="•"/>
            </a:pPr>
            <a:endParaRPr lang="en-CA" dirty="0"/>
          </a:p>
          <a:p>
            <a:pPr marL="742950" lvl="1" indent="-285750">
              <a:buFont typeface="Arial" panose="020B0604020202020204" pitchFamily="34" charset="0"/>
              <a:buChar char="•"/>
            </a:pPr>
            <a:r>
              <a:rPr lang="en-CA" dirty="0"/>
              <a:t>Create a list of 5 numbers, then:</a:t>
            </a:r>
          </a:p>
          <a:p>
            <a:pPr marL="1143000" lvl="2" indent="-228600">
              <a:buFont typeface="Arial" panose="020B0604020202020204" pitchFamily="34" charset="0"/>
              <a:buChar char="•"/>
            </a:pPr>
            <a:r>
              <a:rPr lang="en-CA" dirty="0"/>
              <a:t>Append a new number to the list</a:t>
            </a:r>
          </a:p>
          <a:p>
            <a:pPr marL="1143000" lvl="2" indent="-228600">
              <a:buFont typeface="Arial" panose="020B0604020202020204" pitchFamily="34" charset="0"/>
              <a:buChar char="•"/>
            </a:pPr>
            <a:r>
              <a:rPr lang="en-CA" dirty="0"/>
              <a:t>Remove the first number from the list</a:t>
            </a:r>
          </a:p>
          <a:p>
            <a:pPr marL="1143000" lvl="2" indent="-228600">
              <a:buFont typeface="Arial" panose="020B0604020202020204" pitchFamily="34" charset="0"/>
              <a:buChar char="•"/>
            </a:pPr>
            <a:r>
              <a:rPr lang="en-CA" dirty="0"/>
              <a:t>Print the updated list</a:t>
            </a:r>
          </a:p>
          <a:p>
            <a:endParaRPr lang="en-US" dirty="0"/>
          </a:p>
        </p:txBody>
      </p:sp>
      <p:sp>
        <p:nvSpPr>
          <p:cNvPr id="5" name="Slide Number Placeholder 4">
            <a:extLst>
              <a:ext uri="{FF2B5EF4-FFF2-40B4-BE49-F238E27FC236}">
                <a16:creationId xmlns:a16="http://schemas.microsoft.com/office/drawing/2014/main" id="{F8E31549-4510-8919-684E-3DF806595C80}"/>
              </a:ext>
            </a:extLst>
          </p:cNvPr>
          <p:cNvSpPr>
            <a:spLocks noGrp="1"/>
          </p:cNvSpPr>
          <p:nvPr>
            <p:ph type="sldNum" sz="quarter" idx="12"/>
          </p:nvPr>
        </p:nvSpPr>
        <p:spPr/>
        <p:txBody>
          <a:bodyPr/>
          <a:lstStyle/>
          <a:p>
            <a:fld id="{C1FF6DA9-008F-8B48-92A6-B652298478BF}" type="slidenum">
              <a:rPr lang="en-US" smtClean="0"/>
              <a:t>38</a:t>
            </a:fld>
            <a:endParaRPr lang="en-US"/>
          </a:p>
        </p:txBody>
      </p:sp>
      <p:sp>
        <p:nvSpPr>
          <p:cNvPr id="6" name="Fußzeilenplatzhalter 3">
            <a:extLst>
              <a:ext uri="{FF2B5EF4-FFF2-40B4-BE49-F238E27FC236}">
                <a16:creationId xmlns:a16="http://schemas.microsoft.com/office/drawing/2014/main" id="{3C7EC9C3-C74B-B751-C4B1-496172E64472}"/>
              </a:ext>
            </a:extLst>
          </p:cNvPr>
          <p:cNvSpPr>
            <a:spLocks noGrp="1"/>
          </p:cNvSpPr>
          <p:nvPr>
            <p:ph type="ftr" sz="quarter" idx="11"/>
          </p:nvPr>
        </p:nvSpPr>
        <p:spPr>
          <a:xfrm>
            <a:off x="670726" y="6349225"/>
            <a:ext cx="6297612" cy="365125"/>
          </a:xfrm>
        </p:spPr>
        <p:txBody>
          <a:bodyPr/>
          <a:lstStyle/>
          <a:p>
            <a:r>
              <a:rPr lang="en-US" dirty="0"/>
              <a:t>Python | </a:t>
            </a:r>
            <a:r>
              <a:rPr lang="en-US" dirty="0" err="1"/>
              <a:t>iva.pritisanac@medunigraz.at</a:t>
            </a:r>
            <a:endParaRPr lang="en-US" dirty="0"/>
          </a:p>
        </p:txBody>
      </p:sp>
    </p:spTree>
    <p:extLst>
      <p:ext uri="{BB962C8B-B14F-4D97-AF65-F5344CB8AC3E}">
        <p14:creationId xmlns:p14="http://schemas.microsoft.com/office/powerpoint/2010/main" val="120172939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D6B11E-77D9-8449-8CD8-528FB8D94F1E}"/>
              </a:ext>
            </a:extLst>
          </p:cNvPr>
          <p:cNvSpPr>
            <a:spLocks noGrp="1"/>
          </p:cNvSpPr>
          <p:nvPr>
            <p:ph type="title"/>
          </p:nvPr>
        </p:nvSpPr>
        <p:spPr/>
        <p:txBody>
          <a:bodyPr/>
          <a:lstStyle/>
          <a:p>
            <a:r>
              <a:rPr lang="en-CA" dirty="0"/>
              <a:t>Working with Lists</a:t>
            </a:r>
            <a:endParaRPr lang="en-US" dirty="0"/>
          </a:p>
        </p:txBody>
      </p:sp>
      <p:sp>
        <p:nvSpPr>
          <p:cNvPr id="3" name="Content Placeholder 2">
            <a:extLst>
              <a:ext uri="{FF2B5EF4-FFF2-40B4-BE49-F238E27FC236}">
                <a16:creationId xmlns:a16="http://schemas.microsoft.com/office/drawing/2014/main" id="{46061128-AD4D-83A1-D4EA-EBC5F795AE2D}"/>
              </a:ext>
            </a:extLst>
          </p:cNvPr>
          <p:cNvSpPr>
            <a:spLocks noGrp="1"/>
          </p:cNvSpPr>
          <p:nvPr>
            <p:ph idx="1"/>
          </p:nvPr>
        </p:nvSpPr>
        <p:spPr/>
        <p:txBody>
          <a:bodyPr>
            <a:normAutofit lnSpcReduction="10000"/>
          </a:bodyPr>
          <a:lstStyle/>
          <a:p>
            <a:pPr>
              <a:buFont typeface="Arial" panose="020B0604020202020204" pitchFamily="34" charset="0"/>
              <a:buChar char="•"/>
            </a:pPr>
            <a:r>
              <a:rPr lang="en-CA" b="1" dirty="0"/>
              <a:t>Task</a:t>
            </a:r>
            <a:r>
              <a:rPr lang="en-CA" dirty="0"/>
              <a:t>:</a:t>
            </a:r>
          </a:p>
          <a:p>
            <a:pPr marL="742950" lvl="1" indent="-285750">
              <a:buFont typeface="Arial" panose="020B0604020202020204" pitchFamily="34" charset="0"/>
              <a:buChar char="•"/>
            </a:pPr>
            <a:r>
              <a:rPr lang="en-CA" dirty="0"/>
              <a:t>Create a list of 5 numbers, then:</a:t>
            </a:r>
          </a:p>
          <a:p>
            <a:pPr marL="1143000" lvl="2" indent="-228600">
              <a:buFont typeface="Arial" panose="020B0604020202020204" pitchFamily="34" charset="0"/>
              <a:buChar char="•"/>
            </a:pPr>
            <a:r>
              <a:rPr lang="en-CA" dirty="0"/>
              <a:t>Append a new number to the list</a:t>
            </a:r>
          </a:p>
          <a:p>
            <a:pPr marL="1143000" lvl="2" indent="-228600">
              <a:buFont typeface="Arial" panose="020B0604020202020204" pitchFamily="34" charset="0"/>
              <a:buChar char="•"/>
            </a:pPr>
            <a:r>
              <a:rPr lang="en-CA" dirty="0"/>
              <a:t>Remove the first number from the list</a:t>
            </a:r>
          </a:p>
          <a:p>
            <a:pPr marL="1143000" lvl="2" indent="-228600">
              <a:buFont typeface="Arial" panose="020B0604020202020204" pitchFamily="34" charset="0"/>
              <a:buChar char="•"/>
            </a:pPr>
            <a:r>
              <a:rPr lang="en-CA" dirty="0"/>
              <a:t>Print the updated list</a:t>
            </a:r>
          </a:p>
          <a:p>
            <a:pPr marL="1143000" lvl="2" indent="-228600">
              <a:buFont typeface="Arial" panose="020B0604020202020204" pitchFamily="34" charset="0"/>
              <a:buChar char="•"/>
            </a:pPr>
            <a:endParaRPr lang="en-CA" dirty="0"/>
          </a:p>
          <a:p>
            <a:pPr>
              <a:buFont typeface="Arial" panose="020B0604020202020204" pitchFamily="34" charset="0"/>
              <a:buChar char="•"/>
            </a:pPr>
            <a:r>
              <a:rPr lang="en-CA" b="1" dirty="0"/>
              <a:t>Challenge</a:t>
            </a:r>
            <a:r>
              <a:rPr lang="en-CA" dirty="0"/>
              <a:t>:</a:t>
            </a:r>
          </a:p>
          <a:p>
            <a:pPr marL="742950" lvl="1" indent="-285750">
              <a:buFont typeface="Arial" panose="020B0604020202020204" pitchFamily="34" charset="0"/>
              <a:buChar char="•"/>
            </a:pPr>
            <a:r>
              <a:rPr lang="en-CA" dirty="0"/>
              <a:t>Write a program that finds and prints the largest number in the list without using the max() function</a:t>
            </a:r>
          </a:p>
          <a:p>
            <a:endParaRPr lang="en-US" dirty="0"/>
          </a:p>
        </p:txBody>
      </p:sp>
      <p:sp>
        <p:nvSpPr>
          <p:cNvPr id="5" name="Slide Number Placeholder 4">
            <a:extLst>
              <a:ext uri="{FF2B5EF4-FFF2-40B4-BE49-F238E27FC236}">
                <a16:creationId xmlns:a16="http://schemas.microsoft.com/office/drawing/2014/main" id="{F8E31549-4510-8919-684E-3DF806595C80}"/>
              </a:ext>
            </a:extLst>
          </p:cNvPr>
          <p:cNvSpPr>
            <a:spLocks noGrp="1"/>
          </p:cNvSpPr>
          <p:nvPr>
            <p:ph type="sldNum" sz="quarter" idx="12"/>
          </p:nvPr>
        </p:nvSpPr>
        <p:spPr/>
        <p:txBody>
          <a:bodyPr/>
          <a:lstStyle/>
          <a:p>
            <a:fld id="{C1FF6DA9-008F-8B48-92A6-B652298478BF}" type="slidenum">
              <a:rPr lang="en-US" smtClean="0"/>
              <a:t>39</a:t>
            </a:fld>
            <a:endParaRPr lang="en-US"/>
          </a:p>
        </p:txBody>
      </p:sp>
      <p:sp>
        <p:nvSpPr>
          <p:cNvPr id="6" name="Fußzeilenplatzhalter 3">
            <a:extLst>
              <a:ext uri="{FF2B5EF4-FFF2-40B4-BE49-F238E27FC236}">
                <a16:creationId xmlns:a16="http://schemas.microsoft.com/office/drawing/2014/main" id="{6A330912-72AD-989F-97C8-4FFF8E81B34C}"/>
              </a:ext>
            </a:extLst>
          </p:cNvPr>
          <p:cNvSpPr>
            <a:spLocks noGrp="1"/>
          </p:cNvSpPr>
          <p:nvPr>
            <p:ph type="ftr" sz="quarter" idx="11"/>
          </p:nvPr>
        </p:nvSpPr>
        <p:spPr>
          <a:xfrm>
            <a:off x="670726" y="6349225"/>
            <a:ext cx="6297612" cy="365125"/>
          </a:xfrm>
        </p:spPr>
        <p:txBody>
          <a:bodyPr/>
          <a:lstStyle/>
          <a:p>
            <a:r>
              <a:rPr lang="en-US" dirty="0"/>
              <a:t>Python | </a:t>
            </a:r>
            <a:r>
              <a:rPr lang="en-US" dirty="0" err="1"/>
              <a:t>iva.pritisanac@medunigraz.at</a:t>
            </a:r>
            <a:endParaRPr lang="en-US" dirty="0"/>
          </a:p>
        </p:txBody>
      </p:sp>
      <p:pic>
        <p:nvPicPr>
          <p:cNvPr id="7" name="Picture 2" descr="Challenge Icon Vector Art, Icons, and Graphics for Free Download">
            <a:extLst>
              <a:ext uri="{FF2B5EF4-FFF2-40B4-BE49-F238E27FC236}">
                <a16:creationId xmlns:a16="http://schemas.microsoft.com/office/drawing/2014/main" id="{40701143-FC86-7E2A-A79A-518B8F979F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11139" y="2655027"/>
            <a:ext cx="1821563" cy="19692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03578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a:xfrm>
            <a:off x="677333" y="2523258"/>
            <a:ext cx="9102346" cy="1646302"/>
          </a:xfrm>
        </p:spPr>
        <p:txBody>
          <a:bodyPr/>
          <a:lstStyle/>
          <a:p>
            <a:r>
              <a:rPr lang="en-US" b="1" cap="none" dirty="0"/>
              <a:t>Introduction to scientific programing – Linux, python and R</a:t>
            </a:r>
            <a:endParaRPr lang="de-AT" b="1" dirty="0"/>
          </a:p>
        </p:txBody>
      </p:sp>
      <p:sp>
        <p:nvSpPr>
          <p:cNvPr id="3" name="Untertitel 2"/>
          <p:cNvSpPr>
            <a:spLocks noGrp="1"/>
          </p:cNvSpPr>
          <p:nvPr>
            <p:ph type="subTitle" idx="1"/>
          </p:nvPr>
        </p:nvSpPr>
        <p:spPr>
          <a:xfrm>
            <a:off x="677333" y="4360057"/>
            <a:ext cx="9895416" cy="2116943"/>
          </a:xfrm>
        </p:spPr>
        <p:txBody>
          <a:bodyPr>
            <a:normAutofit/>
          </a:bodyPr>
          <a:lstStyle/>
          <a:p>
            <a:r>
              <a:rPr lang="pt-BR" sz="2000" dirty="0" err="1"/>
              <a:t>Introduction</a:t>
            </a:r>
            <a:r>
              <a:rPr lang="pt-BR" sz="2000" dirty="0"/>
              <a:t> </a:t>
            </a:r>
            <a:r>
              <a:rPr lang="pt-BR" sz="2000" dirty="0" err="1"/>
              <a:t>to</a:t>
            </a:r>
            <a:r>
              <a:rPr lang="pt-BR" sz="2000" dirty="0"/>
              <a:t> Python</a:t>
            </a:r>
          </a:p>
          <a:p>
            <a:endParaRPr lang="de-DE" sz="2200" baseline="30000" dirty="0"/>
          </a:p>
          <a:p>
            <a:r>
              <a:rPr lang="de-DE" sz="2000" dirty="0"/>
              <a:t>Ass-Prof Iva </a:t>
            </a:r>
            <a:r>
              <a:rPr lang="de-DE" sz="2000" dirty="0" err="1"/>
              <a:t>Pritišanac</a:t>
            </a:r>
            <a:r>
              <a:rPr lang="de-DE" sz="2000" dirty="0"/>
              <a:t>, PhD</a:t>
            </a:r>
            <a:endParaRPr lang="pt-BR" sz="2000" dirty="0"/>
          </a:p>
          <a:p>
            <a:endParaRPr lang="pt-BR" dirty="0"/>
          </a:p>
          <a:p>
            <a:endParaRPr lang="de-AT" dirty="0"/>
          </a:p>
        </p:txBody>
      </p:sp>
    </p:spTree>
    <p:extLst>
      <p:ext uri="{BB962C8B-B14F-4D97-AF65-F5344CB8AC3E}">
        <p14:creationId xmlns:p14="http://schemas.microsoft.com/office/powerpoint/2010/main" val="426788462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a:t>Writing Functions</a:t>
            </a:r>
          </a:p>
        </p:txBody>
      </p:sp>
      <p:sp>
        <p:nvSpPr>
          <p:cNvPr id="3" name="Content Placeholder 2"/>
          <p:cNvSpPr>
            <a:spLocks noGrp="1"/>
          </p:cNvSpPr>
          <p:nvPr>
            <p:ph idx="1"/>
          </p:nvPr>
        </p:nvSpPr>
        <p:spPr/>
        <p:txBody>
          <a:bodyPr/>
          <a:lstStyle/>
          <a:p>
            <a:r>
              <a:rPr dirty="0"/>
              <a:t>Defining Functions:</a:t>
            </a:r>
            <a:endParaRPr lang="en-CA" dirty="0"/>
          </a:p>
          <a:p>
            <a:endParaRPr dirty="0"/>
          </a:p>
          <a:p>
            <a:r>
              <a:rPr dirty="0"/>
              <a:t>def greet(name):</a:t>
            </a:r>
          </a:p>
          <a:p>
            <a:r>
              <a:rPr dirty="0"/>
              <a:t>    return </a:t>
            </a:r>
            <a:r>
              <a:rPr dirty="0" err="1"/>
              <a:t>f"Hello</a:t>
            </a:r>
            <a:r>
              <a:rPr dirty="0"/>
              <a:t>, {name}!"</a:t>
            </a:r>
            <a:endParaRPr lang="en-CA" dirty="0"/>
          </a:p>
          <a:p>
            <a:pPr marL="0" indent="0">
              <a:buNone/>
            </a:pPr>
            <a:endParaRPr dirty="0"/>
          </a:p>
          <a:p>
            <a:r>
              <a:rPr dirty="0"/>
              <a:t>print(greet("A</a:t>
            </a:r>
            <a:r>
              <a:rPr lang="en-CA" dirty="0" err="1"/>
              <a:t>nna</a:t>
            </a:r>
            <a:r>
              <a:rPr dirty="0"/>
              <a:t>"))</a:t>
            </a:r>
            <a:endParaRPr lang="en-CA" dirty="0"/>
          </a:p>
          <a:p>
            <a:endParaRPr lang="en-CA" dirty="0"/>
          </a:p>
        </p:txBody>
      </p:sp>
      <p:sp>
        <p:nvSpPr>
          <p:cNvPr id="4" name="Fußzeilenplatzhalter 3">
            <a:extLst>
              <a:ext uri="{FF2B5EF4-FFF2-40B4-BE49-F238E27FC236}">
                <a16:creationId xmlns:a16="http://schemas.microsoft.com/office/drawing/2014/main" id="{BA239657-B3E4-E127-AEEC-4215AF8DED87}"/>
              </a:ext>
            </a:extLst>
          </p:cNvPr>
          <p:cNvSpPr>
            <a:spLocks noGrp="1"/>
          </p:cNvSpPr>
          <p:nvPr>
            <p:ph type="ftr" sz="quarter" idx="11"/>
          </p:nvPr>
        </p:nvSpPr>
        <p:spPr>
          <a:xfrm>
            <a:off x="670726" y="6349225"/>
            <a:ext cx="6297612" cy="365125"/>
          </a:xfrm>
        </p:spPr>
        <p:txBody>
          <a:bodyPr/>
          <a:lstStyle/>
          <a:p>
            <a:r>
              <a:rPr lang="en-US" dirty="0"/>
              <a:t>Python | </a:t>
            </a:r>
            <a:r>
              <a:rPr lang="en-US" dirty="0" err="1"/>
              <a:t>iva.pritisanac@medunigraz.at</a:t>
            </a:r>
            <a:endParaRPr lang="en-US"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a:t>Writing Functions</a:t>
            </a:r>
          </a:p>
        </p:txBody>
      </p:sp>
      <p:sp>
        <p:nvSpPr>
          <p:cNvPr id="3" name="Content Placeholder 2"/>
          <p:cNvSpPr>
            <a:spLocks noGrp="1"/>
          </p:cNvSpPr>
          <p:nvPr>
            <p:ph idx="1"/>
          </p:nvPr>
        </p:nvSpPr>
        <p:spPr/>
        <p:txBody>
          <a:bodyPr>
            <a:normAutofit/>
          </a:bodyPr>
          <a:lstStyle/>
          <a:p>
            <a:r>
              <a:rPr lang="en-CA" b="1" dirty="0"/>
              <a:t>Modified Task 1</a:t>
            </a:r>
            <a:r>
              <a:rPr lang="en-CA" dirty="0"/>
              <a:t>: Add a default value to function definition</a:t>
            </a:r>
          </a:p>
          <a:p>
            <a:endParaRPr lang="en-CA" dirty="0"/>
          </a:p>
          <a:p>
            <a:r>
              <a:rPr lang="en-CA" b="1" dirty="0"/>
              <a:t>Modified Task 2: </a:t>
            </a:r>
            <a:r>
              <a:rPr lang="en-CA" dirty="0"/>
              <a:t>Create a function that does simple math (i.e. adds or multiplies two integer parameters)</a:t>
            </a:r>
            <a:endParaRPr lang="en-CA" b="1" dirty="0"/>
          </a:p>
          <a:p>
            <a:pPr marL="0" indent="0">
              <a:buNone/>
            </a:pPr>
            <a:endParaRPr lang="en-CA" dirty="0"/>
          </a:p>
          <a:p>
            <a:pPr marL="0" indent="0">
              <a:buNone/>
            </a:pPr>
            <a:endParaRPr lang="en-CA" dirty="0"/>
          </a:p>
        </p:txBody>
      </p:sp>
      <p:sp>
        <p:nvSpPr>
          <p:cNvPr id="4" name="Fußzeilenplatzhalter 3">
            <a:extLst>
              <a:ext uri="{FF2B5EF4-FFF2-40B4-BE49-F238E27FC236}">
                <a16:creationId xmlns:a16="http://schemas.microsoft.com/office/drawing/2014/main" id="{BA239657-B3E4-E127-AEEC-4215AF8DED87}"/>
              </a:ext>
            </a:extLst>
          </p:cNvPr>
          <p:cNvSpPr>
            <a:spLocks noGrp="1"/>
          </p:cNvSpPr>
          <p:nvPr>
            <p:ph type="ftr" sz="quarter" idx="11"/>
          </p:nvPr>
        </p:nvSpPr>
        <p:spPr>
          <a:xfrm>
            <a:off x="670726" y="6349225"/>
            <a:ext cx="6297612" cy="365125"/>
          </a:xfrm>
        </p:spPr>
        <p:txBody>
          <a:bodyPr/>
          <a:lstStyle/>
          <a:p>
            <a:r>
              <a:rPr lang="en-US" dirty="0"/>
              <a:t>Python | </a:t>
            </a:r>
            <a:r>
              <a:rPr lang="en-US" dirty="0" err="1"/>
              <a:t>iva.pritisanac@medunigraz.at</a:t>
            </a:r>
            <a:endParaRPr lang="en-US" dirty="0"/>
          </a:p>
        </p:txBody>
      </p:sp>
    </p:spTree>
    <p:extLst>
      <p:ext uri="{BB962C8B-B14F-4D97-AF65-F5344CB8AC3E}">
        <p14:creationId xmlns:p14="http://schemas.microsoft.com/office/powerpoint/2010/main" val="166032672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a:t>Writing Functions</a:t>
            </a:r>
          </a:p>
        </p:txBody>
      </p:sp>
      <p:sp>
        <p:nvSpPr>
          <p:cNvPr id="3" name="Content Placeholder 2"/>
          <p:cNvSpPr>
            <a:spLocks noGrp="1"/>
          </p:cNvSpPr>
          <p:nvPr>
            <p:ph idx="1"/>
          </p:nvPr>
        </p:nvSpPr>
        <p:spPr>
          <a:xfrm>
            <a:off x="677334" y="1699270"/>
            <a:ext cx="9279466" cy="3880773"/>
          </a:xfrm>
        </p:spPr>
        <p:txBody>
          <a:bodyPr>
            <a:normAutofit fontScale="92500"/>
          </a:bodyPr>
          <a:lstStyle/>
          <a:p>
            <a:r>
              <a:rPr lang="en-CA" b="1" dirty="0"/>
              <a:t>Modified Task 1</a:t>
            </a:r>
            <a:r>
              <a:rPr lang="en-CA" dirty="0"/>
              <a:t>: Add a default value to function definition</a:t>
            </a:r>
          </a:p>
          <a:p>
            <a:endParaRPr lang="en-CA" dirty="0"/>
          </a:p>
          <a:p>
            <a:r>
              <a:rPr lang="en-CA" b="1" dirty="0"/>
              <a:t>Modified Task 2: </a:t>
            </a:r>
            <a:r>
              <a:rPr lang="en-CA" dirty="0"/>
              <a:t>Create a function that does simple math (i.e. adds or multiplies two integer parameters)</a:t>
            </a:r>
          </a:p>
          <a:p>
            <a:endParaRPr lang="en-CA" b="1" dirty="0"/>
          </a:p>
          <a:p>
            <a:pPr marL="0" indent="0">
              <a:buNone/>
            </a:pPr>
            <a:r>
              <a:rPr lang="en-CA" b="1" dirty="0"/>
              <a:t>Challenge Task 1</a:t>
            </a:r>
            <a:r>
              <a:rPr lang="en-CA" dirty="0"/>
              <a:t>: Extend the function to include a time-based greeting (Hint : add ‘time of day’ as another parameter)</a:t>
            </a:r>
          </a:p>
          <a:p>
            <a:pPr marL="0" indent="0">
              <a:buNone/>
            </a:pPr>
            <a:endParaRPr lang="en-CA" dirty="0"/>
          </a:p>
        </p:txBody>
      </p:sp>
      <p:sp>
        <p:nvSpPr>
          <p:cNvPr id="4" name="Fußzeilenplatzhalter 3">
            <a:extLst>
              <a:ext uri="{FF2B5EF4-FFF2-40B4-BE49-F238E27FC236}">
                <a16:creationId xmlns:a16="http://schemas.microsoft.com/office/drawing/2014/main" id="{BA239657-B3E4-E127-AEEC-4215AF8DED87}"/>
              </a:ext>
            </a:extLst>
          </p:cNvPr>
          <p:cNvSpPr>
            <a:spLocks noGrp="1"/>
          </p:cNvSpPr>
          <p:nvPr>
            <p:ph type="ftr" sz="quarter" idx="11"/>
          </p:nvPr>
        </p:nvSpPr>
        <p:spPr>
          <a:xfrm>
            <a:off x="670726" y="6349225"/>
            <a:ext cx="6297612" cy="365125"/>
          </a:xfrm>
        </p:spPr>
        <p:txBody>
          <a:bodyPr/>
          <a:lstStyle/>
          <a:p>
            <a:r>
              <a:rPr lang="en-US" dirty="0"/>
              <a:t>Python | </a:t>
            </a:r>
            <a:r>
              <a:rPr lang="en-US" dirty="0" err="1"/>
              <a:t>iva.pritisanac@medunigraz.at</a:t>
            </a:r>
            <a:endParaRPr lang="en-US" dirty="0"/>
          </a:p>
        </p:txBody>
      </p:sp>
      <p:pic>
        <p:nvPicPr>
          <p:cNvPr id="5" name="Picture 2" descr="Challenge Icon Vector Art, Icons, and Graphics for Free Download">
            <a:extLst>
              <a:ext uri="{FF2B5EF4-FFF2-40B4-BE49-F238E27FC236}">
                <a16:creationId xmlns:a16="http://schemas.microsoft.com/office/drawing/2014/main" id="{D9124382-5193-A403-DB08-B632B61953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57807" y="4745093"/>
            <a:ext cx="1821563" cy="19692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581139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F74F08-173C-57A9-3F5F-09D5B91EF58A}"/>
              </a:ext>
            </a:extLst>
          </p:cNvPr>
          <p:cNvSpPr>
            <a:spLocks noGrp="1"/>
          </p:cNvSpPr>
          <p:nvPr>
            <p:ph type="title"/>
          </p:nvPr>
        </p:nvSpPr>
        <p:spPr/>
        <p:txBody>
          <a:bodyPr>
            <a:normAutofit fontScale="90000"/>
          </a:bodyPr>
          <a:lstStyle/>
          <a:p>
            <a:r>
              <a:rPr lang="en-CA" b="1" dirty="0"/>
              <a:t>Error Handling</a:t>
            </a:r>
            <a:br>
              <a:rPr lang="en-CA" b="1" dirty="0"/>
            </a:br>
            <a:endParaRPr lang="en-US" dirty="0"/>
          </a:p>
        </p:txBody>
      </p:sp>
      <p:sp>
        <p:nvSpPr>
          <p:cNvPr id="3" name="Content Placeholder 2">
            <a:extLst>
              <a:ext uri="{FF2B5EF4-FFF2-40B4-BE49-F238E27FC236}">
                <a16:creationId xmlns:a16="http://schemas.microsoft.com/office/drawing/2014/main" id="{F37E0DEB-E4A3-1935-3395-6A40E0DEEC77}"/>
              </a:ext>
            </a:extLst>
          </p:cNvPr>
          <p:cNvSpPr>
            <a:spLocks noGrp="1"/>
          </p:cNvSpPr>
          <p:nvPr>
            <p:ph idx="1"/>
          </p:nvPr>
        </p:nvSpPr>
        <p:spPr/>
        <p:txBody>
          <a:bodyPr>
            <a:normAutofit/>
          </a:bodyPr>
          <a:lstStyle/>
          <a:p>
            <a:r>
              <a:rPr lang="en-CA" b="1" dirty="0"/>
              <a:t>Task</a:t>
            </a:r>
            <a:r>
              <a:rPr lang="en-CA" dirty="0"/>
              <a:t>:</a:t>
            </a:r>
            <a:br>
              <a:rPr lang="en-CA" dirty="0"/>
            </a:br>
            <a:r>
              <a:rPr lang="en-CA" dirty="0"/>
              <a:t>Modify the example program to repeatedly ask for valid input until the user enters an integer</a:t>
            </a:r>
          </a:p>
          <a:p>
            <a:pPr marL="0" indent="0">
              <a:buNone/>
            </a:pPr>
            <a:endParaRPr lang="en-CA" dirty="0"/>
          </a:p>
        </p:txBody>
      </p:sp>
      <p:sp>
        <p:nvSpPr>
          <p:cNvPr id="5" name="Slide Number Placeholder 4">
            <a:extLst>
              <a:ext uri="{FF2B5EF4-FFF2-40B4-BE49-F238E27FC236}">
                <a16:creationId xmlns:a16="http://schemas.microsoft.com/office/drawing/2014/main" id="{F2046879-7EF4-C5A0-BD47-947D0D696786}"/>
              </a:ext>
            </a:extLst>
          </p:cNvPr>
          <p:cNvSpPr>
            <a:spLocks noGrp="1"/>
          </p:cNvSpPr>
          <p:nvPr>
            <p:ph type="sldNum" sz="quarter" idx="12"/>
          </p:nvPr>
        </p:nvSpPr>
        <p:spPr/>
        <p:txBody>
          <a:bodyPr/>
          <a:lstStyle/>
          <a:p>
            <a:fld id="{C1FF6DA9-008F-8B48-92A6-B652298478BF}" type="slidenum">
              <a:rPr lang="en-US" smtClean="0"/>
              <a:t>43</a:t>
            </a:fld>
            <a:endParaRPr lang="en-US"/>
          </a:p>
        </p:txBody>
      </p:sp>
      <p:sp>
        <p:nvSpPr>
          <p:cNvPr id="6" name="Fußzeilenplatzhalter 3">
            <a:extLst>
              <a:ext uri="{FF2B5EF4-FFF2-40B4-BE49-F238E27FC236}">
                <a16:creationId xmlns:a16="http://schemas.microsoft.com/office/drawing/2014/main" id="{8495F200-3D32-1AA5-F652-66FEC1D01C6C}"/>
              </a:ext>
            </a:extLst>
          </p:cNvPr>
          <p:cNvSpPr>
            <a:spLocks noGrp="1"/>
          </p:cNvSpPr>
          <p:nvPr>
            <p:ph type="ftr" sz="quarter" idx="11"/>
          </p:nvPr>
        </p:nvSpPr>
        <p:spPr>
          <a:xfrm>
            <a:off x="670726" y="6349225"/>
            <a:ext cx="6297612" cy="365125"/>
          </a:xfrm>
        </p:spPr>
        <p:txBody>
          <a:bodyPr/>
          <a:lstStyle/>
          <a:p>
            <a:r>
              <a:rPr lang="en-US" dirty="0"/>
              <a:t>Python | </a:t>
            </a:r>
            <a:r>
              <a:rPr lang="en-US" dirty="0" err="1"/>
              <a:t>iva.pritisanac@medunigraz.at</a:t>
            </a:r>
            <a:endParaRPr lang="en-US" dirty="0"/>
          </a:p>
        </p:txBody>
      </p:sp>
    </p:spTree>
    <p:extLst>
      <p:ext uri="{BB962C8B-B14F-4D97-AF65-F5344CB8AC3E}">
        <p14:creationId xmlns:p14="http://schemas.microsoft.com/office/powerpoint/2010/main" val="6399127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F74F08-173C-57A9-3F5F-09D5B91EF58A}"/>
              </a:ext>
            </a:extLst>
          </p:cNvPr>
          <p:cNvSpPr>
            <a:spLocks noGrp="1"/>
          </p:cNvSpPr>
          <p:nvPr>
            <p:ph type="title"/>
          </p:nvPr>
        </p:nvSpPr>
        <p:spPr/>
        <p:txBody>
          <a:bodyPr>
            <a:normAutofit fontScale="90000"/>
          </a:bodyPr>
          <a:lstStyle/>
          <a:p>
            <a:r>
              <a:rPr lang="en-CA" b="1" dirty="0"/>
              <a:t>Error Handling</a:t>
            </a:r>
            <a:br>
              <a:rPr lang="en-CA" b="1" dirty="0"/>
            </a:br>
            <a:endParaRPr lang="en-US" dirty="0"/>
          </a:p>
        </p:txBody>
      </p:sp>
      <p:sp>
        <p:nvSpPr>
          <p:cNvPr id="3" name="Content Placeholder 2">
            <a:extLst>
              <a:ext uri="{FF2B5EF4-FFF2-40B4-BE49-F238E27FC236}">
                <a16:creationId xmlns:a16="http://schemas.microsoft.com/office/drawing/2014/main" id="{F37E0DEB-E4A3-1935-3395-6A40E0DEEC77}"/>
              </a:ext>
            </a:extLst>
          </p:cNvPr>
          <p:cNvSpPr>
            <a:spLocks noGrp="1"/>
          </p:cNvSpPr>
          <p:nvPr>
            <p:ph idx="1"/>
          </p:nvPr>
        </p:nvSpPr>
        <p:spPr/>
        <p:txBody>
          <a:bodyPr>
            <a:normAutofit/>
          </a:bodyPr>
          <a:lstStyle/>
          <a:p>
            <a:r>
              <a:rPr lang="en-CA" b="1" dirty="0"/>
              <a:t>Task</a:t>
            </a:r>
            <a:r>
              <a:rPr lang="en-CA" dirty="0"/>
              <a:t>:</a:t>
            </a:r>
            <a:br>
              <a:rPr lang="en-CA" dirty="0"/>
            </a:br>
            <a:r>
              <a:rPr lang="en-CA" dirty="0"/>
              <a:t>Modify the example program to repeatedly ask for valid input until the user enters an integer</a:t>
            </a:r>
          </a:p>
          <a:p>
            <a:endParaRPr lang="en-CA" dirty="0"/>
          </a:p>
          <a:p>
            <a:r>
              <a:rPr lang="en-CA" b="1" dirty="0" err="1"/>
              <a:t>Challenge</a:t>
            </a:r>
            <a:r>
              <a:rPr lang="en-CA" dirty="0" err="1"/>
              <a:t>:Write</a:t>
            </a:r>
            <a:r>
              <a:rPr lang="en-CA" dirty="0"/>
              <a:t> a program that asks the user for two numbers and divides them. Handle division by zero using a “try-except” block</a:t>
            </a:r>
            <a:br>
              <a:rPr lang="en-CA" dirty="0"/>
            </a:br>
            <a:endParaRPr lang="en-US" dirty="0"/>
          </a:p>
        </p:txBody>
      </p:sp>
      <p:sp>
        <p:nvSpPr>
          <p:cNvPr id="5" name="Slide Number Placeholder 4">
            <a:extLst>
              <a:ext uri="{FF2B5EF4-FFF2-40B4-BE49-F238E27FC236}">
                <a16:creationId xmlns:a16="http://schemas.microsoft.com/office/drawing/2014/main" id="{F2046879-7EF4-C5A0-BD47-947D0D696786}"/>
              </a:ext>
            </a:extLst>
          </p:cNvPr>
          <p:cNvSpPr>
            <a:spLocks noGrp="1"/>
          </p:cNvSpPr>
          <p:nvPr>
            <p:ph type="sldNum" sz="quarter" idx="12"/>
          </p:nvPr>
        </p:nvSpPr>
        <p:spPr/>
        <p:txBody>
          <a:bodyPr/>
          <a:lstStyle/>
          <a:p>
            <a:fld id="{C1FF6DA9-008F-8B48-92A6-B652298478BF}" type="slidenum">
              <a:rPr lang="en-US" smtClean="0"/>
              <a:t>44</a:t>
            </a:fld>
            <a:endParaRPr lang="en-US"/>
          </a:p>
        </p:txBody>
      </p:sp>
      <p:sp>
        <p:nvSpPr>
          <p:cNvPr id="6" name="Fußzeilenplatzhalter 3">
            <a:extLst>
              <a:ext uri="{FF2B5EF4-FFF2-40B4-BE49-F238E27FC236}">
                <a16:creationId xmlns:a16="http://schemas.microsoft.com/office/drawing/2014/main" id="{862C20E3-E35A-1DB7-F750-6F1EBA8619FE}"/>
              </a:ext>
            </a:extLst>
          </p:cNvPr>
          <p:cNvSpPr txBox="1">
            <a:spLocks/>
          </p:cNvSpPr>
          <p:nvPr/>
        </p:nvSpPr>
        <p:spPr>
          <a:xfrm>
            <a:off x="670726" y="6349225"/>
            <a:ext cx="6297612" cy="365125"/>
          </a:xfrm>
          <a:prstGeom prst="rect">
            <a:avLst/>
          </a:prstGeom>
        </p:spPr>
        <p:txBody>
          <a:bodyPr vert="horz" lIns="91440" tIns="45720" rIns="91440" bIns="45720" rtlCol="0" anchor="ctr"/>
          <a:lstStyle>
            <a:defPPr>
              <a:defRPr lang="en-US"/>
            </a:defPPr>
            <a:lvl1pPr marL="0" algn="l" defTabSz="914400" rtl="0" eaLnBrk="1" latinLnBrk="0" hangingPunct="1">
              <a:defRPr sz="900" kern="1200">
                <a:solidFill>
                  <a:schemeClr val="tx1">
                    <a:tint val="75000"/>
                  </a:schemeClr>
                </a:solidFill>
                <a:latin typeface="Calibri" panose="020F0502020204030204" pitchFamily="34" charset="0"/>
                <a:ea typeface="+mn-ea"/>
                <a:cs typeface="Calibri" panose="020F050202020403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Python | iva.pritisanac@medunigraz.at</a:t>
            </a:r>
            <a:endParaRPr lang="en-US" dirty="0"/>
          </a:p>
        </p:txBody>
      </p:sp>
      <p:pic>
        <p:nvPicPr>
          <p:cNvPr id="7" name="Picture 2" descr="Challenge Icon Vector Art, Icons, and Graphics for Free Download">
            <a:extLst>
              <a:ext uri="{FF2B5EF4-FFF2-40B4-BE49-F238E27FC236}">
                <a16:creationId xmlns:a16="http://schemas.microsoft.com/office/drawing/2014/main" id="{AFEF0332-08B0-4755-FBBC-9DC3CB5533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30607" y="4745093"/>
            <a:ext cx="1821563" cy="19692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55477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a:t>Introduction to Python</a:t>
            </a:r>
          </a:p>
        </p:txBody>
      </p:sp>
      <p:sp>
        <p:nvSpPr>
          <p:cNvPr id="3" name="Content Placeholder 2"/>
          <p:cNvSpPr>
            <a:spLocks noGrp="1"/>
          </p:cNvSpPr>
          <p:nvPr>
            <p:ph idx="1"/>
          </p:nvPr>
        </p:nvSpPr>
        <p:spPr>
          <a:xfrm>
            <a:off x="677333" y="1699270"/>
            <a:ext cx="10335224" cy="4840678"/>
          </a:xfrm>
        </p:spPr>
        <p:txBody>
          <a:bodyPr>
            <a:normAutofit/>
          </a:bodyPr>
          <a:lstStyle/>
          <a:p>
            <a:r>
              <a:rPr dirty="0"/>
              <a:t>Python</a:t>
            </a:r>
            <a:endParaRPr lang="en-CA" dirty="0"/>
          </a:p>
          <a:p>
            <a:pPr lvl="1"/>
            <a:r>
              <a:rPr lang="en-CA" dirty="0"/>
              <a:t>History, overview, versatility of use</a:t>
            </a:r>
          </a:p>
          <a:p>
            <a:r>
              <a:rPr lang="en-CA" dirty="0"/>
              <a:t>Today (Monday)</a:t>
            </a:r>
          </a:p>
          <a:p>
            <a:pPr lvl="1"/>
            <a:r>
              <a:rPr lang="en-CA" dirty="0"/>
              <a:t>Session I (9:30–11:30): Getting Started with Python and </a:t>
            </a:r>
            <a:r>
              <a:rPr lang="en-CA" dirty="0" err="1"/>
              <a:t>Jupyter</a:t>
            </a:r>
            <a:r>
              <a:rPr lang="en-CA" dirty="0"/>
              <a:t> Notebooks – Variables &amp; Data types, I/O, Conditionals, Loops</a:t>
            </a:r>
          </a:p>
          <a:p>
            <a:pPr lvl="1"/>
            <a:r>
              <a:rPr lang="en-CA" dirty="0"/>
              <a:t>Session II (12:30–15:00): Lists, Functions, Error Handling</a:t>
            </a:r>
          </a:p>
          <a:p>
            <a:r>
              <a:rPr lang="en-CA" dirty="0"/>
              <a:t>Tomorrow (Tuesday)</a:t>
            </a:r>
          </a:p>
          <a:p>
            <a:pPr lvl="1"/>
            <a:r>
              <a:rPr lang="en-CA" dirty="0"/>
              <a:t>Session I (9:00–11:30): File I/O,  working with libraries</a:t>
            </a:r>
          </a:p>
          <a:p>
            <a:pPr lvl="1"/>
            <a:r>
              <a:rPr lang="en-CA" dirty="0"/>
              <a:t>Session II (12:30–15:00): Data Analysis with Python</a:t>
            </a:r>
          </a:p>
          <a:p>
            <a:pPr lvl="1"/>
            <a:endParaRPr lang="en-CA" sz="14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CA" dirty="0"/>
          </a:p>
          <a:p>
            <a:endParaRPr dirty="0"/>
          </a:p>
        </p:txBody>
      </p:sp>
      <p:sp>
        <p:nvSpPr>
          <p:cNvPr id="4" name="Fußzeilenplatzhalter 3">
            <a:extLst>
              <a:ext uri="{FF2B5EF4-FFF2-40B4-BE49-F238E27FC236}">
                <a16:creationId xmlns:a16="http://schemas.microsoft.com/office/drawing/2014/main" id="{C7D66399-95B2-369F-CB86-D7B69F1C2452}"/>
              </a:ext>
            </a:extLst>
          </p:cNvPr>
          <p:cNvSpPr>
            <a:spLocks noGrp="1"/>
          </p:cNvSpPr>
          <p:nvPr>
            <p:ph type="ftr" sz="quarter" idx="11"/>
          </p:nvPr>
        </p:nvSpPr>
        <p:spPr>
          <a:xfrm>
            <a:off x="670726" y="6349225"/>
            <a:ext cx="6297612" cy="365125"/>
          </a:xfrm>
        </p:spPr>
        <p:txBody>
          <a:bodyPr/>
          <a:lstStyle/>
          <a:p>
            <a:r>
              <a:rPr lang="en-US" dirty="0"/>
              <a:t>Python | </a:t>
            </a:r>
            <a:r>
              <a:rPr lang="en-US" dirty="0" err="1"/>
              <a:t>iva.pritisanac@medunigraz.at</a:t>
            </a:r>
            <a:endParaRPr lang="en-US" dirty="0"/>
          </a:p>
        </p:txBody>
      </p:sp>
    </p:spTree>
    <p:extLst>
      <p:ext uri="{BB962C8B-B14F-4D97-AF65-F5344CB8AC3E}">
        <p14:creationId xmlns:p14="http://schemas.microsoft.com/office/powerpoint/2010/main" val="35181919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a:xfrm>
            <a:off x="677333" y="2523258"/>
            <a:ext cx="9102346" cy="1646302"/>
          </a:xfrm>
        </p:spPr>
        <p:txBody>
          <a:bodyPr/>
          <a:lstStyle/>
          <a:p>
            <a:r>
              <a:rPr lang="en-US" b="1" cap="none" dirty="0"/>
              <a:t>Introduction to scientific programing – Linux, python and R</a:t>
            </a:r>
            <a:endParaRPr lang="de-AT" b="1" dirty="0"/>
          </a:p>
        </p:txBody>
      </p:sp>
      <p:sp>
        <p:nvSpPr>
          <p:cNvPr id="3" name="Untertitel 2"/>
          <p:cNvSpPr>
            <a:spLocks noGrp="1"/>
          </p:cNvSpPr>
          <p:nvPr>
            <p:ph type="subTitle" idx="1"/>
          </p:nvPr>
        </p:nvSpPr>
        <p:spPr>
          <a:xfrm>
            <a:off x="677333" y="4360057"/>
            <a:ext cx="9895416" cy="2116943"/>
          </a:xfrm>
        </p:spPr>
        <p:txBody>
          <a:bodyPr>
            <a:normAutofit/>
          </a:bodyPr>
          <a:lstStyle/>
          <a:p>
            <a:r>
              <a:rPr lang="pt-BR" sz="2000" dirty="0" err="1"/>
              <a:t>Introduction</a:t>
            </a:r>
            <a:r>
              <a:rPr lang="pt-BR" sz="2000" dirty="0"/>
              <a:t> </a:t>
            </a:r>
            <a:r>
              <a:rPr lang="pt-BR" sz="2000" dirty="0" err="1"/>
              <a:t>to</a:t>
            </a:r>
            <a:r>
              <a:rPr lang="pt-BR" sz="2000" dirty="0"/>
              <a:t> Linux</a:t>
            </a:r>
          </a:p>
          <a:p>
            <a:endParaRPr lang="de-DE" sz="2200" baseline="30000" dirty="0"/>
          </a:p>
          <a:p>
            <a:r>
              <a:rPr lang="de-DE" sz="2000" dirty="0"/>
              <a:t>Ass-Prof Pedro Sanchez Murcia, PhD</a:t>
            </a:r>
            <a:endParaRPr lang="pt-BR" sz="2000" dirty="0"/>
          </a:p>
          <a:p>
            <a:endParaRPr lang="pt-BR" dirty="0"/>
          </a:p>
          <a:p>
            <a:endParaRPr lang="de-AT" dirty="0"/>
          </a:p>
        </p:txBody>
      </p:sp>
    </p:spTree>
    <p:extLst>
      <p:ext uri="{BB962C8B-B14F-4D97-AF65-F5344CB8AC3E}">
        <p14:creationId xmlns:p14="http://schemas.microsoft.com/office/powerpoint/2010/main" val="22480923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AT" dirty="0" err="1"/>
              <a:t>Introduction</a:t>
            </a:r>
            <a:r>
              <a:rPr lang="de-AT" dirty="0"/>
              <a:t> </a:t>
            </a:r>
            <a:r>
              <a:rPr lang="de-AT" dirty="0" err="1"/>
              <a:t>to</a:t>
            </a:r>
            <a:r>
              <a:rPr lang="de-AT" dirty="0"/>
              <a:t> Linux </a:t>
            </a:r>
            <a:r>
              <a:rPr lang="de-AT" dirty="0" err="1"/>
              <a:t>and</a:t>
            </a:r>
            <a:r>
              <a:rPr lang="de-AT" dirty="0"/>
              <a:t> High Performance Computing (HPC)</a:t>
            </a:r>
            <a:endParaRPr lang="en-US" dirty="0"/>
          </a:p>
        </p:txBody>
      </p:sp>
      <p:sp>
        <p:nvSpPr>
          <p:cNvPr id="3" name="Inhaltsplatzhalter 2"/>
          <p:cNvSpPr>
            <a:spLocks noGrp="1"/>
          </p:cNvSpPr>
          <p:nvPr>
            <p:ph idx="1"/>
          </p:nvPr>
        </p:nvSpPr>
        <p:spPr>
          <a:xfrm>
            <a:off x="677333" y="1699270"/>
            <a:ext cx="10480105" cy="4457996"/>
          </a:xfrm>
        </p:spPr>
        <p:txBody>
          <a:bodyPr>
            <a:normAutofit/>
          </a:bodyPr>
          <a:lstStyle/>
          <a:p>
            <a:r>
              <a:rPr lang="en-US" sz="2400" dirty="0"/>
              <a:t>Introduction to Linux environment, distributions, permissions</a:t>
            </a:r>
          </a:p>
          <a:p>
            <a:r>
              <a:rPr lang="en-US" sz="2400" dirty="0"/>
              <a:t>Command-line basics</a:t>
            </a:r>
          </a:p>
          <a:p>
            <a:r>
              <a:rPr lang="en-US" sz="2400" dirty="0"/>
              <a:t>Vi editor</a:t>
            </a:r>
          </a:p>
          <a:p>
            <a:r>
              <a:rPr lang="en-US" sz="2400" dirty="0"/>
              <a:t>Environment variables, .</a:t>
            </a:r>
            <a:r>
              <a:rPr lang="en-US" sz="2400" dirty="0" err="1"/>
              <a:t>bashrc</a:t>
            </a:r>
            <a:r>
              <a:rPr lang="en-US" sz="2400" dirty="0"/>
              <a:t> file</a:t>
            </a:r>
          </a:p>
          <a:p>
            <a:r>
              <a:rPr lang="en-US" sz="2400" dirty="0"/>
              <a:t>Scripts and running scientific jobs</a:t>
            </a:r>
          </a:p>
          <a:p>
            <a:r>
              <a:rPr lang="en-US" sz="2400" dirty="0"/>
              <a:t>Visualization of data with </a:t>
            </a:r>
            <a:r>
              <a:rPr lang="en-US" sz="2400" dirty="0" err="1"/>
              <a:t>gnuplot</a:t>
            </a:r>
            <a:endParaRPr lang="en-US" sz="2400" dirty="0"/>
          </a:p>
          <a:p>
            <a:r>
              <a:rPr lang="en-US" sz="2400" dirty="0"/>
              <a:t>SLURM</a:t>
            </a:r>
          </a:p>
          <a:p>
            <a:r>
              <a:rPr lang="en-US" sz="2400" dirty="0" err="1"/>
              <a:t>MedBioNode</a:t>
            </a:r>
            <a:endParaRPr lang="en-US" sz="2400" dirty="0"/>
          </a:p>
        </p:txBody>
      </p:sp>
      <p:sp>
        <p:nvSpPr>
          <p:cNvPr id="4" name="Fußzeilenplatzhalter 3"/>
          <p:cNvSpPr>
            <a:spLocks noGrp="1"/>
          </p:cNvSpPr>
          <p:nvPr>
            <p:ph type="ftr" sz="quarter" idx="11"/>
          </p:nvPr>
        </p:nvSpPr>
        <p:spPr/>
        <p:txBody>
          <a:bodyPr/>
          <a:lstStyle/>
          <a:p>
            <a:r>
              <a:rPr lang="en-US"/>
              <a:t>sereina.herzog@medunigraz.at</a:t>
            </a:r>
            <a:endParaRPr lang="en-US" dirty="0"/>
          </a:p>
        </p:txBody>
      </p:sp>
      <p:sp>
        <p:nvSpPr>
          <p:cNvPr id="5" name="Foliennummernplatzhalter 4"/>
          <p:cNvSpPr>
            <a:spLocks noGrp="1"/>
          </p:cNvSpPr>
          <p:nvPr>
            <p:ph type="sldNum" sz="quarter" idx="12"/>
          </p:nvPr>
        </p:nvSpPr>
        <p:spPr/>
        <p:txBody>
          <a:bodyPr/>
          <a:lstStyle/>
          <a:p>
            <a:fld id="{D57F1E4F-1CFF-5643-939E-217C01CDF565}" type="slidenum">
              <a:rPr lang="en-US" smtClean="0"/>
              <a:pPr/>
              <a:t>7</a:t>
            </a:fld>
            <a:endParaRPr lang="en-US" dirty="0"/>
          </a:p>
        </p:txBody>
      </p:sp>
    </p:spTree>
    <p:extLst>
      <p:ext uri="{BB962C8B-B14F-4D97-AF65-F5344CB8AC3E}">
        <p14:creationId xmlns:p14="http://schemas.microsoft.com/office/powerpoint/2010/main" val="42185524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EEFA09-6FC4-F36E-CC8C-BC824B8DD5E9}"/>
              </a:ext>
            </a:extLst>
          </p:cNvPr>
          <p:cNvSpPr>
            <a:spLocks noGrp="1"/>
          </p:cNvSpPr>
          <p:nvPr>
            <p:ph type="title"/>
          </p:nvPr>
        </p:nvSpPr>
        <p:spPr/>
        <p:txBody>
          <a:bodyPr/>
          <a:lstStyle/>
          <a:p>
            <a:r>
              <a:rPr lang="en-CA" b="1" dirty="0"/>
              <a:t>History and Versatility of Python</a:t>
            </a:r>
            <a:endParaRPr lang="en-US" dirty="0"/>
          </a:p>
        </p:txBody>
      </p:sp>
      <p:sp>
        <p:nvSpPr>
          <p:cNvPr id="3" name="Content Placeholder 2">
            <a:extLst>
              <a:ext uri="{FF2B5EF4-FFF2-40B4-BE49-F238E27FC236}">
                <a16:creationId xmlns:a16="http://schemas.microsoft.com/office/drawing/2014/main" id="{712846C7-9F71-0A32-0617-BECD12B26254}"/>
              </a:ext>
            </a:extLst>
          </p:cNvPr>
          <p:cNvSpPr>
            <a:spLocks noGrp="1"/>
          </p:cNvSpPr>
          <p:nvPr>
            <p:ph idx="1"/>
          </p:nvPr>
        </p:nvSpPr>
        <p:spPr/>
        <p:txBody>
          <a:bodyPr>
            <a:normAutofit fontScale="92500" lnSpcReduction="20000"/>
          </a:bodyPr>
          <a:lstStyle/>
          <a:p>
            <a:pPr marL="0" indent="0">
              <a:buNone/>
            </a:pPr>
            <a:endParaRPr lang="en-CA" b="1" dirty="0"/>
          </a:p>
          <a:p>
            <a:r>
              <a:rPr lang="en-CA" b="1" dirty="0"/>
              <a:t>History of Python</a:t>
            </a:r>
          </a:p>
          <a:p>
            <a:pPr>
              <a:buFont typeface="Arial" panose="020B0604020202020204" pitchFamily="34" charset="0"/>
              <a:buChar char="•"/>
            </a:pPr>
            <a:r>
              <a:rPr lang="en-CA" b="1" dirty="0"/>
              <a:t>Inventor</a:t>
            </a:r>
            <a:r>
              <a:rPr lang="en-CA" dirty="0"/>
              <a:t>: Guido van Rossum</a:t>
            </a:r>
          </a:p>
          <a:p>
            <a:pPr>
              <a:buFont typeface="Arial" panose="020B0604020202020204" pitchFamily="34" charset="0"/>
              <a:buChar char="•"/>
            </a:pPr>
            <a:r>
              <a:rPr lang="en-CA" b="1" dirty="0"/>
              <a:t>Year Created</a:t>
            </a:r>
            <a:r>
              <a:rPr lang="en-CA" dirty="0"/>
              <a:t>: 1991</a:t>
            </a:r>
          </a:p>
          <a:p>
            <a:pPr>
              <a:buFont typeface="Arial" panose="020B0604020202020204" pitchFamily="34" charset="0"/>
              <a:buChar char="•"/>
            </a:pPr>
            <a:r>
              <a:rPr lang="en-CA" b="1" dirty="0"/>
              <a:t>Purpose</a:t>
            </a:r>
            <a:r>
              <a:rPr lang="en-CA" dirty="0"/>
              <a:t>:</a:t>
            </a:r>
          </a:p>
          <a:p>
            <a:pPr marL="742950" lvl="1" indent="-285750">
              <a:buFont typeface="Arial" panose="020B0604020202020204" pitchFamily="34" charset="0"/>
              <a:buChar char="•"/>
            </a:pPr>
            <a:r>
              <a:rPr lang="en-CA" dirty="0"/>
              <a:t>Designed to emphasize code readability</a:t>
            </a:r>
          </a:p>
          <a:p>
            <a:pPr marL="742950" lvl="1" indent="-285750">
              <a:buFont typeface="Arial" panose="020B0604020202020204" pitchFamily="34" charset="0"/>
              <a:buChar char="•"/>
            </a:pPr>
            <a:r>
              <a:rPr lang="en-CA" dirty="0"/>
              <a:t>Make programming accessible to all skill levels</a:t>
            </a:r>
          </a:p>
          <a:p>
            <a:pPr marL="742950" lvl="1" indent="-285750">
              <a:buFont typeface="Arial" panose="020B0604020202020204" pitchFamily="34" charset="0"/>
              <a:buChar char="•"/>
            </a:pPr>
            <a:r>
              <a:rPr lang="en-CA" dirty="0"/>
              <a:t>Inspired by ABC programming language</a:t>
            </a:r>
          </a:p>
          <a:p>
            <a:pPr marL="742950" lvl="1" indent="-285750">
              <a:buFont typeface="Arial" panose="020B0604020202020204" pitchFamily="34" charset="0"/>
              <a:buChar char="•"/>
            </a:pPr>
            <a:r>
              <a:rPr lang="en-CA" dirty="0"/>
              <a:t>Focused on simplicity</a:t>
            </a:r>
          </a:p>
          <a:p>
            <a:endParaRPr lang="en-US" dirty="0"/>
          </a:p>
        </p:txBody>
      </p:sp>
      <p:sp>
        <p:nvSpPr>
          <p:cNvPr id="5" name="Slide Number Placeholder 4">
            <a:extLst>
              <a:ext uri="{FF2B5EF4-FFF2-40B4-BE49-F238E27FC236}">
                <a16:creationId xmlns:a16="http://schemas.microsoft.com/office/drawing/2014/main" id="{882BA270-AF75-F667-7CE8-3612B473EB3C}"/>
              </a:ext>
            </a:extLst>
          </p:cNvPr>
          <p:cNvSpPr>
            <a:spLocks noGrp="1"/>
          </p:cNvSpPr>
          <p:nvPr>
            <p:ph type="sldNum" sz="quarter" idx="12"/>
          </p:nvPr>
        </p:nvSpPr>
        <p:spPr>
          <a:xfrm>
            <a:off x="10032656" y="6406487"/>
            <a:ext cx="683339" cy="365125"/>
          </a:xfrm>
        </p:spPr>
        <p:txBody>
          <a:bodyPr/>
          <a:lstStyle/>
          <a:p>
            <a:fld id="{C1FF6DA9-008F-8B48-92A6-B652298478BF}" type="slidenum">
              <a:rPr lang="en-US" smtClean="0"/>
              <a:t>8</a:t>
            </a:fld>
            <a:endParaRPr lang="en-US" dirty="0"/>
          </a:p>
        </p:txBody>
      </p:sp>
      <p:pic>
        <p:nvPicPr>
          <p:cNvPr id="1026" name="Picture 2" descr="What is Python programming language?">
            <a:extLst>
              <a:ext uri="{FF2B5EF4-FFF2-40B4-BE49-F238E27FC236}">
                <a16:creationId xmlns:a16="http://schemas.microsoft.com/office/drawing/2014/main" id="{76516FAF-7099-627B-3E07-20485BAB89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95802" y="1981719"/>
            <a:ext cx="4478524" cy="179319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C0D44079-7BEA-2E48-6C83-5972E175C45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76778" y="3583798"/>
            <a:ext cx="2976923" cy="2381538"/>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A2D2FE38-C710-4621-4AAB-E793FE776350}"/>
              </a:ext>
            </a:extLst>
          </p:cNvPr>
          <p:cNvSpPr txBox="1"/>
          <p:nvPr/>
        </p:nvSpPr>
        <p:spPr>
          <a:xfrm>
            <a:off x="7505701" y="5965336"/>
            <a:ext cx="6096000" cy="307777"/>
          </a:xfrm>
          <a:prstGeom prst="rect">
            <a:avLst/>
          </a:prstGeom>
          <a:noFill/>
        </p:spPr>
        <p:txBody>
          <a:bodyPr wrap="square">
            <a:spAutoFit/>
          </a:bodyPr>
          <a:lstStyle/>
          <a:p>
            <a:r>
              <a:rPr lang="en-US" sz="1400" dirty="0">
                <a:latin typeface="Arial" panose="020B0604020202020204" pitchFamily="34" charset="0"/>
                <a:cs typeface="Arial" panose="020B0604020202020204" pitchFamily="34" charset="0"/>
              </a:rPr>
              <a:t>Source https://</a:t>
            </a:r>
            <a:r>
              <a:rPr lang="en-US" sz="1400" dirty="0" err="1">
                <a:latin typeface="Arial" panose="020B0604020202020204" pitchFamily="34" charset="0"/>
                <a:cs typeface="Arial" panose="020B0604020202020204" pitchFamily="34" charset="0"/>
              </a:rPr>
              <a:t>gvanrossum.github.io</a:t>
            </a:r>
            <a:r>
              <a:rPr lang="en-US" sz="1400" dirty="0">
                <a:latin typeface="Arial" panose="020B0604020202020204" pitchFamily="34" charset="0"/>
                <a:cs typeface="Arial" panose="020B0604020202020204" pitchFamily="34" charset="0"/>
              </a:rPr>
              <a:t>/</a:t>
            </a:r>
          </a:p>
        </p:txBody>
      </p:sp>
      <p:sp>
        <p:nvSpPr>
          <p:cNvPr id="10" name="Fußzeilenplatzhalter 3">
            <a:extLst>
              <a:ext uri="{FF2B5EF4-FFF2-40B4-BE49-F238E27FC236}">
                <a16:creationId xmlns:a16="http://schemas.microsoft.com/office/drawing/2014/main" id="{0808389A-F3C6-D9E2-38CD-31F3219D5E14}"/>
              </a:ext>
            </a:extLst>
          </p:cNvPr>
          <p:cNvSpPr>
            <a:spLocks noGrp="1"/>
          </p:cNvSpPr>
          <p:nvPr>
            <p:ph type="ftr" sz="quarter" idx="11"/>
          </p:nvPr>
        </p:nvSpPr>
        <p:spPr>
          <a:xfrm>
            <a:off x="670726" y="6349225"/>
            <a:ext cx="6297612" cy="365125"/>
          </a:xfrm>
        </p:spPr>
        <p:txBody>
          <a:bodyPr/>
          <a:lstStyle/>
          <a:p>
            <a:r>
              <a:rPr lang="en-US" dirty="0"/>
              <a:t>Python | </a:t>
            </a:r>
            <a:r>
              <a:rPr lang="en-US" dirty="0" err="1"/>
              <a:t>iva.pritisanac@medunigraz.at</a:t>
            </a:r>
            <a:endParaRPr lang="en-US" dirty="0"/>
          </a:p>
        </p:txBody>
      </p:sp>
    </p:spTree>
    <p:extLst>
      <p:ext uri="{BB962C8B-B14F-4D97-AF65-F5344CB8AC3E}">
        <p14:creationId xmlns:p14="http://schemas.microsoft.com/office/powerpoint/2010/main" val="21826068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EEFA09-6FC4-F36E-CC8C-BC824B8DD5E9}"/>
              </a:ext>
            </a:extLst>
          </p:cNvPr>
          <p:cNvSpPr>
            <a:spLocks noGrp="1"/>
          </p:cNvSpPr>
          <p:nvPr>
            <p:ph type="title"/>
          </p:nvPr>
        </p:nvSpPr>
        <p:spPr/>
        <p:txBody>
          <a:bodyPr/>
          <a:lstStyle/>
          <a:p>
            <a:r>
              <a:rPr lang="en-CA" b="1" dirty="0"/>
              <a:t>History and Versatility of Python</a:t>
            </a:r>
            <a:endParaRPr lang="en-US" dirty="0"/>
          </a:p>
        </p:txBody>
      </p:sp>
      <p:sp>
        <p:nvSpPr>
          <p:cNvPr id="3" name="Content Placeholder 2">
            <a:extLst>
              <a:ext uri="{FF2B5EF4-FFF2-40B4-BE49-F238E27FC236}">
                <a16:creationId xmlns:a16="http://schemas.microsoft.com/office/drawing/2014/main" id="{712846C7-9F71-0A32-0617-BECD12B26254}"/>
              </a:ext>
            </a:extLst>
          </p:cNvPr>
          <p:cNvSpPr>
            <a:spLocks noGrp="1"/>
          </p:cNvSpPr>
          <p:nvPr>
            <p:ph idx="1"/>
          </p:nvPr>
        </p:nvSpPr>
        <p:spPr>
          <a:xfrm>
            <a:off x="162984" y="1677313"/>
            <a:ext cx="8596668" cy="4482465"/>
          </a:xfrm>
        </p:spPr>
        <p:txBody>
          <a:bodyPr>
            <a:normAutofit/>
          </a:bodyPr>
          <a:lstStyle/>
          <a:p>
            <a:r>
              <a:rPr lang="en-CA" b="1" dirty="0"/>
              <a:t>Why Python?</a:t>
            </a:r>
          </a:p>
          <a:p>
            <a:pPr>
              <a:buFont typeface="Arial" panose="020B0604020202020204" pitchFamily="34" charset="0"/>
              <a:buChar char="•"/>
            </a:pPr>
            <a:r>
              <a:rPr lang="en-CA" dirty="0"/>
              <a:t>Open-source and versatile</a:t>
            </a:r>
          </a:p>
          <a:p>
            <a:pPr>
              <a:buFont typeface="Arial" panose="020B0604020202020204" pitchFamily="34" charset="0"/>
              <a:buChar char="•"/>
            </a:pPr>
            <a:endParaRPr lang="en-CA" dirty="0"/>
          </a:p>
          <a:p>
            <a:pPr>
              <a:buFont typeface="Arial" panose="020B0604020202020204" pitchFamily="34" charset="0"/>
              <a:buChar char="•"/>
            </a:pPr>
            <a:r>
              <a:rPr lang="en-CA" dirty="0"/>
              <a:t>Widely used across industries: </a:t>
            </a:r>
          </a:p>
          <a:p>
            <a:pPr lvl="1">
              <a:buFont typeface="Arial" panose="020B0604020202020204" pitchFamily="34" charset="0"/>
              <a:buChar char="•"/>
            </a:pPr>
            <a:r>
              <a:rPr lang="en-CA" dirty="0"/>
              <a:t>web development, data analysis, AI, …</a:t>
            </a:r>
          </a:p>
          <a:p>
            <a:pPr lvl="1">
              <a:buFont typeface="Arial" panose="020B0604020202020204" pitchFamily="34" charset="0"/>
              <a:buChar char="•"/>
            </a:pPr>
            <a:endParaRPr lang="en-CA" dirty="0"/>
          </a:p>
          <a:p>
            <a:pPr>
              <a:buFont typeface="Arial" panose="020B0604020202020204" pitchFamily="34" charset="0"/>
              <a:buChar char="•"/>
            </a:pPr>
            <a:r>
              <a:rPr lang="en-CA" dirty="0"/>
              <a:t>An extensive collection of libraries</a:t>
            </a:r>
          </a:p>
          <a:p>
            <a:pPr lvl="1">
              <a:buFont typeface="Arial" panose="020B0604020202020204" pitchFamily="34" charset="0"/>
              <a:buChar char="•"/>
            </a:pPr>
            <a:r>
              <a:rPr lang="en-CA" dirty="0"/>
              <a:t>https://</a:t>
            </a:r>
            <a:r>
              <a:rPr lang="en-CA" dirty="0" err="1"/>
              <a:t>docs.python.org</a:t>
            </a:r>
            <a:r>
              <a:rPr lang="en-CA" dirty="0"/>
              <a:t>/3/library/</a:t>
            </a:r>
          </a:p>
          <a:p>
            <a:endParaRPr lang="en-US" dirty="0"/>
          </a:p>
        </p:txBody>
      </p:sp>
      <p:sp>
        <p:nvSpPr>
          <p:cNvPr id="5" name="Slide Number Placeholder 4">
            <a:extLst>
              <a:ext uri="{FF2B5EF4-FFF2-40B4-BE49-F238E27FC236}">
                <a16:creationId xmlns:a16="http://schemas.microsoft.com/office/drawing/2014/main" id="{882BA270-AF75-F667-7CE8-3612B473EB3C}"/>
              </a:ext>
            </a:extLst>
          </p:cNvPr>
          <p:cNvSpPr>
            <a:spLocks noGrp="1"/>
          </p:cNvSpPr>
          <p:nvPr>
            <p:ph type="sldNum" sz="quarter" idx="12"/>
          </p:nvPr>
        </p:nvSpPr>
        <p:spPr>
          <a:xfrm>
            <a:off x="9905113" y="6406487"/>
            <a:ext cx="683339" cy="365125"/>
          </a:xfrm>
        </p:spPr>
        <p:txBody>
          <a:bodyPr/>
          <a:lstStyle/>
          <a:p>
            <a:fld id="{C1FF6DA9-008F-8B48-92A6-B652298478BF}" type="slidenum">
              <a:rPr lang="en-US" smtClean="0"/>
              <a:t>9</a:t>
            </a:fld>
            <a:endParaRPr lang="en-US"/>
          </a:p>
        </p:txBody>
      </p:sp>
      <p:pic>
        <p:nvPicPr>
          <p:cNvPr id="2050" name="Picture 2" descr="Python: Top 10 Python Libraries to Learn and Use">
            <a:extLst>
              <a:ext uri="{FF2B5EF4-FFF2-40B4-BE49-F238E27FC236}">
                <a16:creationId xmlns:a16="http://schemas.microsoft.com/office/drawing/2014/main" id="{E38CC0CF-15BE-52DB-37FF-53DA22AD7F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92660" y="1693665"/>
            <a:ext cx="4733983" cy="411816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D7F159E7-01DC-6589-8938-41DF0602DD04}"/>
              </a:ext>
            </a:extLst>
          </p:cNvPr>
          <p:cNvSpPr txBox="1"/>
          <p:nvPr/>
        </p:nvSpPr>
        <p:spPr>
          <a:xfrm>
            <a:off x="6392660" y="5852001"/>
            <a:ext cx="7410450" cy="307777"/>
          </a:xfrm>
          <a:prstGeom prst="rect">
            <a:avLst/>
          </a:prstGeom>
          <a:noFill/>
        </p:spPr>
        <p:txBody>
          <a:bodyPr wrap="square">
            <a:spAutoFit/>
          </a:bodyPr>
          <a:lstStyle/>
          <a:p>
            <a:r>
              <a:rPr lang="en-US" sz="1400" dirty="0">
                <a:latin typeface="Arial" panose="020B0604020202020204" pitchFamily="34" charset="0"/>
                <a:cs typeface="Arial" panose="020B0604020202020204" pitchFamily="34" charset="0"/>
              </a:rPr>
              <a:t>Source https://</a:t>
            </a:r>
            <a:r>
              <a:rPr lang="en-US" sz="1400" dirty="0" err="1">
                <a:latin typeface="Arial" panose="020B0604020202020204" pitchFamily="34" charset="0"/>
                <a:cs typeface="Arial" panose="020B0604020202020204" pitchFamily="34" charset="0"/>
              </a:rPr>
              <a:t>datarundown.com</a:t>
            </a:r>
            <a:r>
              <a:rPr lang="en-US" sz="1400" dirty="0">
                <a:latin typeface="Arial" panose="020B0604020202020204" pitchFamily="34" charset="0"/>
                <a:cs typeface="Arial" panose="020B0604020202020204" pitchFamily="34" charset="0"/>
              </a:rPr>
              <a:t>/python-top10-libraries/</a:t>
            </a:r>
          </a:p>
        </p:txBody>
      </p:sp>
      <p:sp>
        <p:nvSpPr>
          <p:cNvPr id="9" name="Fußzeilenplatzhalter 3">
            <a:extLst>
              <a:ext uri="{FF2B5EF4-FFF2-40B4-BE49-F238E27FC236}">
                <a16:creationId xmlns:a16="http://schemas.microsoft.com/office/drawing/2014/main" id="{9E6D23F0-8961-3C16-4D8A-D15522DE4C53}"/>
              </a:ext>
            </a:extLst>
          </p:cNvPr>
          <p:cNvSpPr>
            <a:spLocks noGrp="1"/>
          </p:cNvSpPr>
          <p:nvPr>
            <p:ph type="ftr" sz="quarter" idx="11"/>
          </p:nvPr>
        </p:nvSpPr>
        <p:spPr>
          <a:xfrm>
            <a:off x="670726" y="6349225"/>
            <a:ext cx="6297612" cy="365125"/>
          </a:xfrm>
        </p:spPr>
        <p:txBody>
          <a:bodyPr/>
          <a:lstStyle/>
          <a:p>
            <a:r>
              <a:rPr lang="en-US" dirty="0"/>
              <a:t>Python | </a:t>
            </a:r>
            <a:r>
              <a:rPr lang="en-US" dirty="0" err="1"/>
              <a:t>iva.pritisanac@medunigraz.at</a:t>
            </a:r>
            <a:endParaRPr lang="en-US" dirty="0"/>
          </a:p>
        </p:txBody>
      </p:sp>
    </p:spTree>
    <p:extLst>
      <p:ext uri="{BB962C8B-B14F-4D97-AF65-F5344CB8AC3E}">
        <p14:creationId xmlns:p14="http://schemas.microsoft.com/office/powerpoint/2010/main" val="939985677"/>
      </p:ext>
    </p:extLst>
  </p:cSld>
  <p:clrMapOvr>
    <a:masterClrMapping/>
  </p:clrMapOvr>
</p:sld>
</file>

<file path=ppt/theme/theme1.xml><?xml version="1.0" encoding="utf-8"?>
<a:theme xmlns:a="http://schemas.openxmlformats.org/drawingml/2006/main" name="3_Facette">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kument" ma:contentTypeID="0x0101000ADE1DBA7BB31F47B47CDCF03A23D083" ma:contentTypeVersion="2" ma:contentTypeDescription="Ein neues Dokument erstellen." ma:contentTypeScope="" ma:versionID="902bf1c5299abf02b14ad2c7780aa871">
  <xsd:schema xmlns:xsd="http://www.w3.org/2001/XMLSchema" xmlns:xs="http://www.w3.org/2001/XMLSchema" xmlns:p="http://schemas.microsoft.com/office/2006/metadata/properties" xmlns:ns1="http://schemas.microsoft.com/sharepoint/v3" xmlns:ns2="f92ec548-c5d1-4f40-b754-cf9c33bb80ac" targetNamespace="http://schemas.microsoft.com/office/2006/metadata/properties" ma:root="true" ma:fieldsID="78d0caf2e9ef69ce59832a1e286d239c" ns1:_="" ns2:_="">
    <xsd:import namespace="http://schemas.microsoft.com/sharepoint/v3"/>
    <xsd:import namespace="f92ec548-c5d1-4f40-b754-cf9c33bb80ac"/>
    <xsd:element name="properties">
      <xsd:complexType>
        <xsd:sequence>
          <xsd:element name="documentManagement">
            <xsd:complexType>
              <xsd:all>
                <xsd:element ref="ns1:PublishingStartDate" minOccurs="0"/>
                <xsd:element ref="ns1:PublishingExpirationDate" minOccurs="0"/>
                <xsd:element ref="ns2:SharedWithUsers" minOccurs="0"/>
                <xsd:element ref="ns2:Keywor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8" nillable="true" ma:displayName="Geplantes Startdatum" ma:description="Geplantes Startdatum ist eine Websitespalte, die über das Feature zum Veröffentlichen erstellt wird. Es wird zur Angabe des Datums und der Uhrzeit verwendet, wann diese Seite Besuchern zum ersten Mal angezeigt wird." ma:hidden="true" ma:internalName="PublishingStartDate">
      <xsd:simpleType>
        <xsd:restriction base="dms:Unknown"/>
      </xsd:simpleType>
    </xsd:element>
    <xsd:element name="PublishingExpirationDate" ma:index="9" nillable="true" ma:displayName="Geplantes Enddatum" ma:description="Geplantes Enddatum ist eine Websitespalte, die über das Feature zum Veröffentlichen erstellt wird. Es wird zur Angabe des Datums und der Uhrzeit verwendet, wann diese Seite Besuchern nicht mehr angezeigt wird." ma:hidden="true" ma:internalName="PublishingExpirationDat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f92ec548-c5d1-4f40-b754-cf9c33bb80ac" elementFormDefault="qualified">
    <xsd:import namespace="http://schemas.microsoft.com/office/2006/documentManagement/types"/>
    <xsd:import namespace="http://schemas.microsoft.com/office/infopath/2007/PartnerControls"/>
    <xsd:element name="SharedWithUsers" ma:index="10" nillable="true" ma:displayName="Freigegeben für"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Keyword" ma:index="11" nillable="true" ma:displayName="Keyword" ma:internalName="Keyword">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ublishingExpirationDate xmlns="http://schemas.microsoft.com/sharepoint/v3" xsi:nil="true"/>
    <PublishingStartDate xmlns="http://schemas.microsoft.com/sharepoint/v3" xsi:nil="true"/>
    <Keyword xmlns="f92ec548-c5d1-4f40-b754-cf9c33bb80ac" xsi:nil="true"/>
  </documentManagement>
</p:properties>
</file>

<file path=customXml/itemProps1.xml><?xml version="1.0" encoding="utf-8"?>
<ds:datastoreItem xmlns:ds="http://schemas.openxmlformats.org/officeDocument/2006/customXml" ds:itemID="{4E421B2F-057C-4D33-AED0-535EE224C82A}">
  <ds:schemaRefs>
    <ds:schemaRef ds:uri="http://schemas.microsoft.com/sharepoint/v3/contenttype/forms"/>
  </ds:schemaRefs>
</ds:datastoreItem>
</file>

<file path=customXml/itemProps2.xml><?xml version="1.0" encoding="utf-8"?>
<ds:datastoreItem xmlns:ds="http://schemas.openxmlformats.org/officeDocument/2006/customXml" ds:itemID="{C07C0E87-C0A8-438E-9E81-78D4E3099AE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f92ec548-c5d1-4f40-b754-cf9c33bb80a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264762ED-5E2D-40AA-B7C2-5D41C07AFE51}">
  <ds:schemaRefs>
    <ds:schemaRef ds:uri="http://schemas.microsoft.com/office/2006/metadata/properties"/>
    <ds:schemaRef ds:uri="http://purl.org/dc/terms/"/>
    <ds:schemaRef ds:uri="http://purl.org/dc/elements/1.1/"/>
    <ds:schemaRef ds:uri="http://schemas.openxmlformats.org/package/2006/metadata/core-properties"/>
    <ds:schemaRef ds:uri="http://schemas.microsoft.com/office/2006/documentManagement/types"/>
    <ds:schemaRef ds:uri="http://schemas.microsoft.com/office/infopath/2007/PartnerControls"/>
    <ds:schemaRef ds:uri="f92ec548-c5d1-4f40-b754-cf9c33bb80ac"/>
    <ds:schemaRef ds:uri="http://schemas.microsoft.com/sharepoint/v3"/>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
  <TotalTime>1599</TotalTime>
  <Words>3613</Words>
  <Application>Microsoft Macintosh PowerPoint</Application>
  <PresentationFormat>Widescreen</PresentationFormat>
  <Paragraphs>620</Paragraphs>
  <Slides>44</Slides>
  <Notes>32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44</vt:i4>
      </vt:variant>
    </vt:vector>
  </HeadingPairs>
  <TitlesOfParts>
    <vt:vector size="49" baseType="lpstr">
      <vt:lpstr>Arial</vt:lpstr>
      <vt:lpstr>Calibri</vt:lpstr>
      <vt:lpstr>Trebuchet MS</vt:lpstr>
      <vt:lpstr>Wingdings 3</vt:lpstr>
      <vt:lpstr>3_Facette</vt:lpstr>
      <vt:lpstr>Introduction to scientific programing – Linux, python and R</vt:lpstr>
      <vt:lpstr>Introduction to scientific programing – Linux, python and R</vt:lpstr>
      <vt:lpstr>Introduction to R - Aims</vt:lpstr>
      <vt:lpstr>Introduction to scientific programing – Linux, python and R</vt:lpstr>
      <vt:lpstr>Introduction to Python</vt:lpstr>
      <vt:lpstr>Introduction to scientific programing – Linux, python and R</vt:lpstr>
      <vt:lpstr>Introduction to Linux and High Performance Computing (HPC)</vt:lpstr>
      <vt:lpstr>History and Versatility of Python</vt:lpstr>
      <vt:lpstr>History and Versatility of Python</vt:lpstr>
      <vt:lpstr>Versatility of Python</vt:lpstr>
      <vt:lpstr>Day 1: Introduction to Python</vt:lpstr>
      <vt:lpstr>Day 1: Introduction to Python</vt:lpstr>
      <vt:lpstr>Interpreted vs Compiled Languages</vt:lpstr>
      <vt:lpstr>Interpreted vs Compiled Languages</vt:lpstr>
      <vt:lpstr>Jupyter Notebooks</vt:lpstr>
      <vt:lpstr>Jupyter Notebooks</vt:lpstr>
      <vt:lpstr>Jupyter Notebooks</vt:lpstr>
      <vt:lpstr>Python Basics</vt:lpstr>
      <vt:lpstr>Python Basics</vt:lpstr>
      <vt:lpstr>Variables and Data Types </vt:lpstr>
      <vt:lpstr>Variables and Data Types </vt:lpstr>
      <vt:lpstr>I/O</vt:lpstr>
      <vt:lpstr>I/O</vt:lpstr>
      <vt:lpstr>Control Structures</vt:lpstr>
      <vt:lpstr>Control Structures AND Logic</vt:lpstr>
      <vt:lpstr>Control Structures and Logic</vt:lpstr>
      <vt:lpstr>Control Structures and Logic</vt:lpstr>
      <vt:lpstr>Python Indentation Rules and Variable Scope </vt:lpstr>
      <vt:lpstr>Python Indentation Rules </vt:lpstr>
      <vt:lpstr>Download the notebook(s) </vt:lpstr>
      <vt:lpstr>Variable Scope in Python </vt:lpstr>
      <vt:lpstr>Variable Scope in Python</vt:lpstr>
      <vt:lpstr>Variable Scope in Python</vt:lpstr>
      <vt:lpstr>Variable Scope in Python</vt:lpstr>
      <vt:lpstr>Break</vt:lpstr>
      <vt:lpstr>Introduction to Python</vt:lpstr>
      <vt:lpstr>Working with Lists</vt:lpstr>
      <vt:lpstr>Working with Lists</vt:lpstr>
      <vt:lpstr>Working with Lists</vt:lpstr>
      <vt:lpstr>Writing Functions</vt:lpstr>
      <vt:lpstr>Writing Functions</vt:lpstr>
      <vt:lpstr>Writing Functions</vt:lpstr>
      <vt:lpstr>Error Handling </vt:lpstr>
      <vt:lpstr>Error Handling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Gollner, Sylvia</dc:creator>
  <cp:lastModifiedBy>Iva P</cp:lastModifiedBy>
  <cp:revision>177</cp:revision>
  <cp:lastPrinted>2022-06-29T10:49:58Z</cp:lastPrinted>
  <dcterms:created xsi:type="dcterms:W3CDTF">2019-09-27T07:15:26Z</dcterms:created>
  <dcterms:modified xsi:type="dcterms:W3CDTF">2025-01-27T20:43:28Z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0x0101000ADE1DBA7BB31F47B47CDCF03A23D083</vt:lpwstr>
  </property>
</Properties>
</file>